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4"/>
  </p:sldMasterIdLst>
  <p:notesMasterIdLst>
    <p:notesMasterId r:id="rId34"/>
  </p:notesMasterIdLst>
  <p:sldIdLst>
    <p:sldId id="284" r:id="rId5"/>
    <p:sldId id="257" r:id="rId6"/>
    <p:sldId id="258" r:id="rId7"/>
    <p:sldId id="285" r:id="rId8"/>
    <p:sldId id="313" r:id="rId9"/>
    <p:sldId id="314" r:id="rId10"/>
    <p:sldId id="571" r:id="rId11"/>
    <p:sldId id="337" r:id="rId12"/>
    <p:sldId id="577" r:id="rId13"/>
    <p:sldId id="550" r:id="rId14"/>
    <p:sldId id="575" r:id="rId15"/>
    <p:sldId id="551" r:id="rId16"/>
    <p:sldId id="546" r:id="rId17"/>
    <p:sldId id="567" r:id="rId18"/>
    <p:sldId id="576" r:id="rId19"/>
    <p:sldId id="334" r:id="rId20"/>
    <p:sldId id="545" r:id="rId21"/>
    <p:sldId id="548" r:id="rId22"/>
    <p:sldId id="324" r:id="rId23"/>
    <p:sldId id="547" r:id="rId24"/>
    <p:sldId id="274" r:id="rId25"/>
    <p:sldId id="574" r:id="rId26"/>
    <p:sldId id="532" r:id="rId27"/>
    <p:sldId id="277" r:id="rId28"/>
    <p:sldId id="335" r:id="rId29"/>
    <p:sldId id="336" r:id="rId30"/>
    <p:sldId id="305" r:id="rId31"/>
    <p:sldId id="572" r:id="rId32"/>
    <p:sldId id="297" r:id="rId33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AC6E1-F749-466B-BCE8-AFE530D59B51}" v="4" dt="2023-07-27T18:37:06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290826-71E3-4BE4-9F32-C4CC142C06FD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79ECFC-86F7-43B0-8EE0-139D87083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5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48241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7356" indent="-237356" defTabSz="949426">
              <a:spcBef>
                <a:spcPts val="1246"/>
              </a:spcBef>
              <a:buSzPct val="110000"/>
              <a:buFont typeface="Arial" pitchFamily="34" charset="0"/>
              <a:buChar char="•"/>
            </a:pPr>
            <a:endParaRPr lang="en-US" kern="1200">
              <a:solidFill>
                <a:srgbClr val="FFFFFF"/>
              </a:solidFill>
            </a:endParaRPr>
          </a:p>
          <a:p>
            <a:pPr defTabSz="949426">
              <a:spcBef>
                <a:spcPts val="1246"/>
              </a:spcBef>
              <a:buSzPct val="110000"/>
            </a:pPr>
            <a:endParaRPr lang="en-US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51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50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02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26">
              <a:spcBef>
                <a:spcPts val="1246"/>
              </a:spcBef>
              <a:buSzPct val="110000"/>
            </a:pPr>
            <a:endParaRPr lang="en-US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72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52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77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8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708025"/>
            <a:ext cx="63007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703475" y="4489387"/>
            <a:ext cx="5627793" cy="4253103"/>
          </a:xfrm>
          <a:prstGeom prst="rect">
            <a:avLst/>
          </a:prstGeom>
        </p:spPr>
        <p:txBody>
          <a:bodyPr spcFirstLastPara="1" wrap="square" lIns="94927" tIns="94927" rIns="94927" bIns="94927" anchor="t" anchorCtr="0">
            <a:no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708025"/>
            <a:ext cx="63007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3475" y="4489387"/>
            <a:ext cx="5627793" cy="4253103"/>
          </a:xfrm>
          <a:prstGeom prst="rect">
            <a:avLst/>
          </a:prstGeom>
        </p:spPr>
        <p:txBody>
          <a:bodyPr spcFirstLastPara="1" wrap="square" lIns="94927" tIns="94927" rIns="94927" bIns="94927" anchor="t" anchorCtr="0">
            <a:noAutofit/>
          </a:bodyPr>
          <a:lstStyle/>
          <a:p>
            <a:endParaRPr lang="en-US"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81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81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6711" lvl="5" indent="-296711">
              <a:buFont typeface="Wingdings" panose="05000000000000000000" pitchFamily="2" charset="2"/>
              <a:buChar char="Ø"/>
            </a:pPr>
            <a:endParaRPr lang="en-US" i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45059"/>
            <a:endParaRPr lang="en-US">
              <a:latin typeface="InterFace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9339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9ECFC-86F7-43B0-8EE0-139D870839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94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77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9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72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42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338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807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085700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5861497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0120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327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0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3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08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6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00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6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77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B4E5A8A-EB43-44E7-A6E5-D86C57185D85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28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E5A8A-EB43-44E7-A6E5-D86C57185D85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1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ew.myalex.com/corpuschristi/sneakpee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N6ugKWh0cYCFQR7kgod4wcAXg&amp;url=http://www.learningcc.org/news/city-employees-celebrate-years-of-service/&amp;ei=5RegVZ6oGIT2yQTjj4DwBQ&amp;bvm=bv.96952980,d.cGU&amp;psig=AFQjCNFI55OkZbY8xi6LnQjJ61mElREgMg&amp;ust=143664163092350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hyperlink" Target="mailto:Wellness@cctexa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5.png"/><Relationship Id="rId4" Type="http://schemas.openxmlformats.org/officeDocument/2006/relationships/image" Target="cid:image002.png@01D8D98B.5894FBF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ppointments@fcscb.org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alex.com/corpuschristi/2023" TargetMode="External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nefitscc.org/" TargetMode="Externa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080C5-6502-42D0-819D-4868E0A913B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965325"/>
            <a:ext cx="8235950" cy="3881438"/>
          </a:xfrm>
        </p:spPr>
        <p:txBody>
          <a:bodyPr>
            <a:noAutofit/>
          </a:bodyPr>
          <a:lstStyle/>
          <a:p>
            <a:pPr indent="-474121" algn="just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18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https://review.myalex.com/corpuschristi/sneakpeek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600">
              <a:latin typeface="Georgia" panose="02040502050405020303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7C71130-30A0-4AC7-B0BB-F32D9FB58A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08050"/>
            <a:ext cx="8235950" cy="8143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ts val="2000"/>
            </a:pPr>
            <a:r>
              <a:rPr lang="en-US" sz="4267" b="1">
                <a:solidFill>
                  <a:schemeClr val="accent5">
                    <a:lumMod val="75000"/>
                  </a:schemeClr>
                </a:solidFill>
                <a:latin typeface="Roboto Condensed"/>
                <a:ea typeface="+mn-ea"/>
                <a:cs typeface="+mn-cs"/>
              </a:rPr>
              <a:t>Open Enrollment Resource</a:t>
            </a:r>
            <a:endParaRPr lang="en-US" sz="4267" b="1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  <a:latin typeface="Roboto Condensed"/>
              <a:ea typeface="+mn-ea"/>
              <a:cs typeface="+mn-cs"/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C56360F8-90A8-4B67-B985-8199B9D44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52284FC-771E-43DD-95BD-898EEEF8A938}"/>
              </a:ext>
            </a:extLst>
          </p:cNvPr>
          <p:cNvSpPr txBox="1">
            <a:spLocks/>
          </p:cNvSpPr>
          <p:nvPr/>
        </p:nvSpPr>
        <p:spPr>
          <a:xfrm>
            <a:off x="7050020" y="3738629"/>
            <a:ext cx="4348249" cy="2108628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SzPts val="2000"/>
              <a:buNone/>
            </a:pPr>
            <a:endParaRPr lang="en-US" sz="160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05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2D8B615-4262-6B39-B018-590169954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584" y="2160589"/>
            <a:ext cx="4412634" cy="3880772"/>
          </a:xfrm>
        </p:spPr>
        <p:txBody>
          <a:bodyPr>
            <a:normAutofit fontScale="77500" lnSpcReduction="20000"/>
          </a:bodyPr>
          <a:lstStyle/>
          <a:p>
            <a:endParaRPr lang="en-US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Available to employees, spouses and dependents over age 13 on BCBS medical plan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Online assessment helps pinpoint the right programs for you, such as: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Stress, anxiety and worry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Depression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Insomnia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Social anxiety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Substance use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Panic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Resiliency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C18E337-719E-3265-8E15-A39246099C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96CB22-D534-6372-3EB7-BB14E1A5F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79" y="976614"/>
            <a:ext cx="3629489" cy="7314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ABE13F-9B1E-F50D-617D-46B0972149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3" t="9824" r="4382" b="945"/>
          <a:stretch/>
        </p:blipFill>
        <p:spPr>
          <a:xfrm>
            <a:off x="5303520" y="1315726"/>
            <a:ext cx="6202001" cy="52385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167D63-E24D-C462-7A1A-2B3C07EAA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1704" y="395117"/>
            <a:ext cx="967297" cy="85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30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C81E-CC1B-477A-9640-0AA1B986E2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8890" y="2312146"/>
            <a:ext cx="10674220" cy="989012"/>
          </a:xfrm>
        </p:spPr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rgbClr val="F68C1E"/>
                </a:solidFill>
                <a:latin typeface="Roboto Condensed"/>
                <a:ea typeface="+mn-ea"/>
                <a:cs typeface="+mn-cs"/>
              </a:rPr>
              <a:t>Medical plan highlights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C2F0DAC-037B-43A7-BA7D-B0BA05F7E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9879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D7E07B-F4CA-6F6C-9053-F023B7B0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10" y="573024"/>
            <a:ext cx="3602058" cy="1320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36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br>
              <a:rPr lang="en-US" sz="36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br>
              <a:rPr lang="en-US" sz="36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br>
              <a:rPr lang="en-US" sz="36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36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MDLIVE </a:t>
            </a:r>
            <a:br>
              <a:rPr lang="en-US" sz="36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36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Virtual Visits</a:t>
            </a:r>
            <a:br>
              <a:rPr lang="en-US" sz="3600"/>
            </a:br>
            <a:br>
              <a:rPr lang="en-US" sz="3600"/>
            </a:br>
            <a:br>
              <a:rPr lang="en-US" sz="2200"/>
            </a:br>
            <a:br>
              <a:rPr lang="en-US" sz="2200"/>
            </a:br>
            <a:br>
              <a:rPr lang="en-US" sz="2200"/>
            </a:br>
            <a:endParaRPr lang="en-US" sz="22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0B8C5C-F0AD-2232-2156-FB749B3C4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3700274" cy="38807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0" i="0" u="none" strike="noStrike" err="1">
                <a:effectLst/>
                <a:latin typeface="Georgia" panose="02040502050405020303" pitchFamily="18" charset="0"/>
              </a:rPr>
              <a:t>MDLive</a:t>
            </a:r>
            <a:r>
              <a:rPr lang="en-US" b="0" i="0" u="none" strike="noStrike">
                <a:effectLst/>
                <a:latin typeface="Georgia" panose="02040502050405020303" pitchFamily="18" charset="0"/>
              </a:rPr>
              <a:t> provides virtual doctoring for anyone on the current medical plans. 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latin typeface="Georgia" panose="02040502050405020303" pitchFamily="18" charset="0"/>
              </a:rPr>
              <a:t>Only a </a:t>
            </a:r>
            <a:r>
              <a:rPr lang="en-US" sz="2400">
                <a:latin typeface="Georgia" panose="02040502050405020303" pitchFamily="18" charset="0"/>
              </a:rPr>
              <a:t>$10 co-pay </a:t>
            </a:r>
            <a:r>
              <a:rPr lang="en-US" sz="1800">
                <a:latin typeface="Georgia" panose="02040502050405020303" pitchFamily="18" charset="0"/>
              </a:rPr>
              <a:t>on either plan.</a:t>
            </a:r>
            <a:endParaRPr lang="en-US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latin typeface="Georgia" panose="02040502050405020303" pitchFamily="18" charset="0"/>
              </a:rPr>
              <a:t>Remember, if you are on the CDHP Plan, you can use your HSA money!</a:t>
            </a:r>
            <a:endParaRPr lang="en-US">
              <a:latin typeface="Georgia" panose="02040502050405020303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FCFABF-4A97-A232-C582-76C376AB3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666" r="46646" b="11467"/>
          <a:stretch/>
        </p:blipFill>
        <p:spPr>
          <a:xfrm>
            <a:off x="4694431" y="448056"/>
            <a:ext cx="4476123" cy="58572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5DA87A-7795-45F6-9247-6890F1228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177" y="5799868"/>
            <a:ext cx="2237426" cy="841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556B40-8A1B-FF70-0723-AC66C8057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391" y="573024"/>
            <a:ext cx="96325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61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36E58DC-1E71-93EB-F131-6A878A5BF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60" y="1916329"/>
            <a:ext cx="10716090" cy="39565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latin typeface="Georgia" panose="02040502050405020303" pitchFamily="18" charset="0"/>
              </a:rPr>
              <a:t>Progyny fertility benefits are available to employees and spouses on the City’s medical plan.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0" i="0" u="none" strike="noStrike">
                <a:effectLst/>
                <a:latin typeface="Georgia" panose="02040502050405020303" pitchFamily="18" charset="0"/>
              </a:rPr>
              <a:t>Includes two smart cycles and Progyny Rx integrated fertility medication coverage.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latin typeface="Georgia" panose="02040502050405020303" pitchFamily="18" charset="0"/>
              </a:rPr>
              <a:t>To learn more, </a:t>
            </a:r>
            <a:r>
              <a:rPr lang="en-US" sz="1800" b="0" i="0">
                <a:effectLst/>
                <a:latin typeface="Georgia" panose="02040502050405020303" pitchFamily="18" charset="0"/>
              </a:rPr>
              <a:t>​c</a:t>
            </a:r>
            <a:r>
              <a:rPr lang="en-US" sz="1800">
                <a:latin typeface="Georgia" panose="02040502050405020303" pitchFamily="18" charset="0"/>
              </a:rPr>
              <a:t>ontact Progyny at 844-535-0694. At the prompt, enter your employer as “CORPUS”.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AFB38B-79F8-A742-F4EA-FB4C622A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047" y="3716456"/>
            <a:ext cx="6095190" cy="23941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30C56E-69B2-6428-7279-F409E4FFD1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05" t="9718" r="3123" b="21208"/>
          <a:stretch/>
        </p:blipFill>
        <p:spPr>
          <a:xfrm>
            <a:off x="3782443" y="484917"/>
            <a:ext cx="3694176" cy="10004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7BCBA7-1373-3425-25CE-457B3D4ED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368" y="5872859"/>
            <a:ext cx="2237426" cy="841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4EDA1C-93C7-812E-FCBD-9AA0C55A4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9440" y="589681"/>
            <a:ext cx="96325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9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C61798-6251-4C97-A2EA-E62707227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2" y="1324503"/>
            <a:ext cx="10209321" cy="508014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marR="0" indent="0" algn="just">
              <a:spcAft>
                <a:spcPts val="0"/>
              </a:spcAft>
              <a:buNone/>
            </a:pPr>
            <a:r>
              <a:rPr lang="en-US" sz="2600">
                <a:effectLst/>
                <a:ea typeface="Times New Roman" panose="02020603050405020304" pitchFamily="18" charset="0"/>
              </a:rPr>
              <a:t>Livongo is available at no cost to employees and their family members covered on any of the City’s Medical Plans.* </a:t>
            </a:r>
          </a:p>
          <a:p>
            <a:pPr marL="0" marR="0" indent="0" algn="just">
              <a:spcAft>
                <a:spcPts val="0"/>
              </a:spcAft>
              <a:buNone/>
            </a:pPr>
            <a:endParaRPr lang="en-US" sz="2600">
              <a:ea typeface="Times New Roman" panose="02020603050405020304" pitchFamily="18" charset="0"/>
            </a:endParaRPr>
          </a:p>
          <a:p>
            <a:pPr marL="0" marR="0" indent="0" algn="just">
              <a:spcAft>
                <a:spcPts val="0"/>
              </a:spcAft>
              <a:buNone/>
            </a:pPr>
            <a:r>
              <a:rPr lang="en-US" sz="2600">
                <a:effectLst/>
                <a:ea typeface="Times New Roman" panose="02020603050405020304" pitchFamily="18" charset="0"/>
              </a:rPr>
              <a:t>By joining you will get:   </a:t>
            </a:r>
          </a:p>
          <a:p>
            <a:pPr marL="0" marR="0" algn="just">
              <a:spcAft>
                <a:spcPts val="0"/>
              </a:spcAft>
            </a:pPr>
            <a:r>
              <a:rPr lang="en-US" sz="2100" b="1">
                <a:effectLst/>
                <a:ea typeface="Times New Roman" panose="02020603050405020304" pitchFamily="18" charset="0"/>
              </a:rPr>
              <a:t>All the support </a:t>
            </a:r>
            <a:r>
              <a:rPr lang="en-US" sz="2100" b="1">
                <a:ea typeface="Times New Roman" panose="02020603050405020304" pitchFamily="18" charset="0"/>
              </a:rPr>
              <a:t>you need</a:t>
            </a:r>
          </a:p>
          <a:p>
            <a:pPr marL="800100" lvl="2" algn="just"/>
            <a:r>
              <a:rPr lang="en-US" sz="1900">
                <a:ea typeface="Times New Roman" panose="02020603050405020304" pitchFamily="18" charset="0"/>
              </a:rPr>
              <a:t>P</a:t>
            </a:r>
            <a:r>
              <a:rPr lang="en-US" sz="1900">
                <a:effectLst/>
                <a:ea typeface="Times New Roman" panose="02020603050405020304" pitchFamily="18" charset="0"/>
              </a:rPr>
              <a:t>ersonalized insights</a:t>
            </a:r>
          </a:p>
          <a:p>
            <a:pPr marL="800100" lvl="2" algn="just"/>
            <a:r>
              <a:rPr lang="en-US" sz="1900">
                <a:effectLst/>
                <a:ea typeface="Times New Roman" panose="02020603050405020304" pitchFamily="18" charset="0"/>
              </a:rPr>
              <a:t>One-on-one coaching </a:t>
            </a:r>
          </a:p>
          <a:p>
            <a:pPr marL="800100" lvl="2" algn="just"/>
            <a:r>
              <a:rPr lang="en-US" sz="1900">
                <a:effectLst/>
                <a:ea typeface="Times New Roman" panose="02020603050405020304" pitchFamily="18" charset="0"/>
              </a:rPr>
              <a:t>Guidance on healthy habits</a:t>
            </a:r>
          </a:p>
          <a:p>
            <a:r>
              <a:rPr lang="en-US" sz="2100" b="1"/>
              <a:t>Livongo for Diabetes</a:t>
            </a:r>
          </a:p>
          <a:p>
            <a:pPr lvl="1"/>
            <a:r>
              <a:rPr lang="en-US" sz="1900"/>
              <a:t>Advanced blood glucose meter</a:t>
            </a:r>
          </a:p>
          <a:p>
            <a:pPr lvl="1"/>
            <a:r>
              <a:rPr lang="en-US" sz="1900"/>
              <a:t>Unlimited test strips  </a:t>
            </a:r>
          </a:p>
          <a:p>
            <a:r>
              <a:rPr lang="en-US" sz="2100" b="1"/>
              <a:t>Livongo for High Blood Pressure</a:t>
            </a:r>
          </a:p>
          <a:p>
            <a:pPr lvl="1"/>
            <a:r>
              <a:rPr lang="en-US" sz="1900"/>
              <a:t>Advanced blood pressure monitor</a:t>
            </a:r>
          </a:p>
          <a:p>
            <a:pPr lvl="1"/>
            <a:r>
              <a:rPr lang="en-US" sz="1900"/>
              <a:t>Easy-to-use app and dashboard</a:t>
            </a:r>
          </a:p>
          <a:p>
            <a:endParaRPr lang="en-US"/>
          </a:p>
          <a:p>
            <a:pPr marL="0" indent="0" algn="ctr">
              <a:buNone/>
            </a:pPr>
            <a:r>
              <a:rPr lang="en-US"/>
              <a:t>To enroll or for more information, visit join.livongo.com/CORPUS/begin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*</a:t>
            </a:r>
            <a:r>
              <a:rPr lang="en-US">
                <a:latin typeface="Calibri"/>
                <a:ea typeface="Calibri" panose="020F0502020204030204" pitchFamily="34" charset="0"/>
                <a:cs typeface="Times New Roman"/>
              </a:rPr>
              <a:t>Eligibility 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is dependent upon diagnosis of diabetes/high blood pressure by a medical professional.</a:t>
            </a:r>
            <a:r>
              <a:rPr lang="en-US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US" sz="18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5F79236-C878-4730-8C6B-162FE2377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690" y="0"/>
            <a:ext cx="1440706" cy="14407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6458C7-95A3-8CC3-5A4E-57BAC2C68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477" y="2708465"/>
            <a:ext cx="3505504" cy="2219136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8FBF9D1-4D33-8C09-D71F-A15347B70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117" y="5887649"/>
            <a:ext cx="2236150" cy="837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2C8150-AE2D-5A83-AB92-CC94C6544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399" y="116203"/>
            <a:ext cx="3658156" cy="12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7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C81E-CC1B-477A-9640-0AA1B986E2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8890" y="2312146"/>
            <a:ext cx="10674220" cy="989012"/>
          </a:xfrm>
        </p:spPr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rgbClr val="F68C1E"/>
                </a:solidFill>
                <a:latin typeface="Roboto Condensed"/>
                <a:ea typeface="+mn-ea"/>
                <a:cs typeface="+mn-cs"/>
              </a:rPr>
              <a:t>Wellness program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C2F0DAC-037B-43A7-BA7D-B0BA05F7E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1621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9299F3-810A-46FA-B148-9CDC559350B2}"/>
              </a:ext>
            </a:extLst>
          </p:cNvPr>
          <p:cNvSpPr txBox="1"/>
          <p:nvPr/>
        </p:nvSpPr>
        <p:spPr>
          <a:xfrm>
            <a:off x="2157677" y="657549"/>
            <a:ext cx="8098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buClr>
                <a:srgbClr val="FFFFFF"/>
              </a:buClr>
              <a:buSzPts val="2000"/>
            </a:pPr>
            <a:r>
              <a:rPr lang="en-US" sz="4800" b="1">
                <a:ln w="3175" cmpd="sng">
                  <a:noFill/>
                </a:ln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  <a:sym typeface="Roboto Condensed"/>
              </a:rPr>
              <a:t>Wellness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8EE08-3C05-4FEA-A01A-4AD9F698C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9858" y="442667"/>
            <a:ext cx="967297" cy="852707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B8DC81AA-96B2-4D19-B11F-22367C996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40B7FD-38C0-4DBE-ACEC-437991964077}"/>
              </a:ext>
            </a:extLst>
          </p:cNvPr>
          <p:cNvSpPr txBox="1"/>
          <p:nvPr/>
        </p:nvSpPr>
        <p:spPr>
          <a:xfrm>
            <a:off x="1081402" y="4296400"/>
            <a:ext cx="958845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  <a:buSzPts val="2000"/>
            </a:pPr>
            <a:r>
              <a:rPr lang="en-US" sz="2400" i="1" u="sng">
                <a:latin typeface="Georgia" panose="02040502050405020303" pitchFamily="18" charset="0"/>
              </a:rPr>
              <a:t>To qualify for the wellness incentive:</a:t>
            </a:r>
          </a:p>
          <a:p>
            <a:pPr algn="ctr">
              <a:buClr>
                <a:srgbClr val="002060"/>
              </a:buClr>
              <a:buSzPts val="2000"/>
            </a:pPr>
            <a:endParaRPr lang="en-US" sz="1000">
              <a:latin typeface="Georgia" panose="02040502050405020303" pitchFamily="18" charset="0"/>
            </a:endParaRPr>
          </a:p>
          <a:p>
            <a:pPr algn="ctr">
              <a:buClr>
                <a:srgbClr val="002060"/>
              </a:buClr>
              <a:buSzPts val="2000"/>
            </a:pPr>
            <a:r>
              <a:rPr lang="en-US" sz="2400">
                <a:latin typeface="Georgia" panose="02040502050405020303" pitchFamily="18" charset="0"/>
              </a:rPr>
              <a:t>You are required to complete Steps</a:t>
            </a:r>
          </a:p>
          <a:p>
            <a:pPr algn="ctr">
              <a:buClr>
                <a:srgbClr val="002060"/>
              </a:buClr>
              <a:buSzPts val="2000"/>
            </a:pPr>
            <a:endParaRPr lang="en-US" sz="1000">
              <a:latin typeface="Georgia" panose="02040502050405020303" pitchFamily="18" charset="0"/>
            </a:endParaRPr>
          </a:p>
          <a:p>
            <a:pPr algn="ctr">
              <a:buClr>
                <a:srgbClr val="002060"/>
              </a:buClr>
              <a:buSzPts val="2000"/>
            </a:pPr>
            <a:r>
              <a:rPr lang="en-US" sz="2400">
                <a:latin typeface="Georgia" panose="02040502050405020303" pitchFamily="18" charset="0"/>
              </a:rPr>
              <a:t>Your Spouse can also earn a discount by completing Steps 1 &amp;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F0A62-3F59-4F96-8AA3-B9CF1FC4EE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5511"/>
          <a:stretch/>
        </p:blipFill>
        <p:spPr>
          <a:xfrm>
            <a:off x="1638300" y="1489024"/>
            <a:ext cx="8915400" cy="652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4773C-1908-4F41-8C88-3605A7D47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4925" y="4839931"/>
            <a:ext cx="1143960" cy="4210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312E57-3C82-452B-858D-24BBC9D26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0962" y="5364450"/>
            <a:ext cx="182123" cy="3365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77C352-B7E3-4CB2-B466-5E755552B2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2633" y="5364450"/>
            <a:ext cx="230289" cy="3365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615A0B-A59F-2F05-05C1-8E1722A60771}"/>
              </a:ext>
            </a:extLst>
          </p:cNvPr>
          <p:cNvSpPr txBox="1"/>
          <p:nvPr/>
        </p:nvSpPr>
        <p:spPr>
          <a:xfrm>
            <a:off x="983590" y="2549849"/>
            <a:ext cx="9784080" cy="13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uphemia" panose="020B0503040102020104" pitchFamily="34" charset="0"/>
                <a:ea typeface="+mj-ea"/>
                <a:cs typeface="+mj-cs"/>
              </a:rPr>
              <a:t>Employees on the City’s medical plan can earn a $20 per-pay-period health insurance premium discount –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uphemia" panose="020B0503040102020104" pitchFamily="34" charset="0"/>
                <a:ea typeface="+mj-ea"/>
                <a:cs typeface="+mj-cs"/>
              </a:rPr>
              <a:t>a savings of $520 per benefits year!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uphemia" panose="020B0503040102020104" pitchFamily="34" charset="0"/>
                <a:ea typeface="+mj-ea"/>
                <a:cs typeface="+mj-cs"/>
              </a:rPr>
              <a:t>All requirements must be completed between July 1, 2023, to June 30, 2024, to receive the discount in October 2024</a:t>
            </a:r>
          </a:p>
        </p:txBody>
      </p:sp>
    </p:spTree>
    <p:extLst>
      <p:ext uri="{BB962C8B-B14F-4D97-AF65-F5344CB8AC3E}">
        <p14:creationId xmlns:p14="http://schemas.microsoft.com/office/powerpoint/2010/main" val="1439510337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CF55C-9B5C-E664-A69E-8D94DA71E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65534"/>
            <a:ext cx="10030968" cy="707136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Wellness Program Requirements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B66EB-1180-19BA-F9ED-9FBA1C285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72670"/>
            <a:ext cx="10725234" cy="4468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Here’s how to earn that discount between July 1, 2023, and June 30, 2024: </a:t>
            </a:r>
          </a:p>
          <a:p>
            <a:pPr lvl="1">
              <a:buFont typeface="+mj-lt"/>
              <a:buAutoNum type="arabicPeriod"/>
            </a:pPr>
            <a:r>
              <a:rPr lang="en-US" b="1"/>
              <a:t>Get an annual wellness exam. </a:t>
            </a:r>
            <a:r>
              <a:rPr lang="en-US"/>
              <a:t>You can get your exam from any of the following: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/>
              <a:t>Your personal physician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/>
              <a:t>The Employee Health &amp; Wellness Center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/>
              <a:t>Catapult biometric screening event</a:t>
            </a:r>
          </a:p>
          <a:p>
            <a:pPr lvl="1">
              <a:buFont typeface="+mj-lt"/>
              <a:buAutoNum type="arabicPeriod"/>
            </a:pPr>
            <a:r>
              <a:rPr lang="en-US" b="1"/>
              <a:t>Take the online health assessment. </a:t>
            </a:r>
            <a:r>
              <a:rPr lang="en-US"/>
              <a:t>You can get complete this using any the following: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/>
              <a:t>BCBS 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/>
              <a:t>Employee Wellness Platform </a:t>
            </a:r>
            <a:r>
              <a:rPr lang="en-US" b="1"/>
              <a:t>(coming soon!)</a:t>
            </a:r>
          </a:p>
          <a:p>
            <a:pPr lvl="1">
              <a:buFont typeface="+mj-lt"/>
              <a:buAutoNum type="arabicPeriod"/>
            </a:pPr>
            <a:r>
              <a:rPr lang="en-US" b="1"/>
              <a:t>Complete all three wellness buckets*. </a:t>
            </a:r>
            <a:r>
              <a:rPr lang="en-US"/>
              <a:t>The City offers a variety of wellness bucket (elective) activities that focus on emotional, financial, and physical health. Employees must complete at least one activity per wellness bucket.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93444-B4FD-F0D4-39EE-1BEC861BB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092" y="5900829"/>
            <a:ext cx="2237426" cy="841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1CB267-EBC6-F033-4D2E-122FC0BE7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344" y="3429000"/>
            <a:ext cx="1352940" cy="3573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29786E-D583-827B-728F-74E0429D6C6C}"/>
              </a:ext>
            </a:extLst>
          </p:cNvPr>
          <p:cNvSpPr txBox="1"/>
          <p:nvPr/>
        </p:nvSpPr>
        <p:spPr>
          <a:xfrm>
            <a:off x="796206" y="6492466"/>
            <a:ext cx="8146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*Employees hired mid-year have pro-rated wellness bucket requirements.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A0403E-26F1-EF7E-B8C7-42B2C5E9C4AA}"/>
              </a:ext>
            </a:extLst>
          </p:cNvPr>
          <p:cNvGrpSpPr/>
          <p:nvPr/>
        </p:nvGrpSpPr>
        <p:grpSpPr>
          <a:xfrm>
            <a:off x="3746953" y="4906391"/>
            <a:ext cx="3341734" cy="1231023"/>
            <a:chOff x="3336667" y="5160727"/>
            <a:chExt cx="3341734" cy="123102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736BF24-09F4-862D-96FB-6AC91F77F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4146" y="5160728"/>
              <a:ext cx="1231022" cy="123102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BF02520-E104-6F8D-46E0-6605D8941C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3630"/>
            <a:stretch/>
          </p:blipFill>
          <p:spPr>
            <a:xfrm>
              <a:off x="3336667" y="5160727"/>
              <a:ext cx="1063233" cy="123102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596031-9790-7E0E-00FF-4CC3C893FF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630"/>
            <a:stretch/>
          </p:blipFill>
          <p:spPr>
            <a:xfrm>
              <a:off x="5615168" y="5160728"/>
              <a:ext cx="1063233" cy="123102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23E1910-865C-AD15-B11A-92BAA04078A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645" r="11043"/>
          <a:stretch/>
        </p:blipFill>
        <p:spPr>
          <a:xfrm>
            <a:off x="1130747" y="4189368"/>
            <a:ext cx="231710" cy="524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9E0141-036A-74B4-2F4D-4C2C29FDB53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051" r="47637"/>
          <a:stretch/>
        </p:blipFill>
        <p:spPr>
          <a:xfrm>
            <a:off x="1130747" y="2854548"/>
            <a:ext cx="231709" cy="524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C764F2-FC8D-BDAF-7488-8B490301CA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55" r="81969"/>
          <a:stretch/>
        </p:blipFill>
        <p:spPr>
          <a:xfrm>
            <a:off x="1130747" y="1499571"/>
            <a:ext cx="231709" cy="5243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A5A6C0-72E2-9280-F83A-7F7F73C7B9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9858" y="442667"/>
            <a:ext cx="967297" cy="85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65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3371-11C8-C7D1-4B52-AE912CEF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Employee Wellness Platform (coming soon!)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A872B-DC99-9E67-408A-F8FC0664D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700" y="783771"/>
            <a:ext cx="10079124" cy="51800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kern="10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virtual Employee Wellness Platform will become available soon to employees and spouses on a City medical plan.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kern="10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platform will have perks such as: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kern="10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600" kern="10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elping you to track your requirement completion progress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kern="10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kern="10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variety of convenient wellness bucket activities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kern="10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600" kern="10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asy access to other City Benefits and Wellness-related websites, and more! </a:t>
            </a:r>
          </a:p>
          <a:p>
            <a:pPr marL="711183" lvl="1" indent="0">
              <a:buNone/>
            </a:pPr>
            <a:endParaRPr lang="en-US" sz="1600" kern="10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898CE2-32AD-F03A-F078-AD94FC2FF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626" y="523433"/>
            <a:ext cx="969348" cy="84741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D6281E5-7266-133F-FD18-FF743E284585}"/>
              </a:ext>
            </a:extLst>
          </p:cNvPr>
          <p:cNvGrpSpPr/>
          <p:nvPr/>
        </p:nvGrpSpPr>
        <p:grpSpPr>
          <a:xfrm>
            <a:off x="4076474" y="4563566"/>
            <a:ext cx="4039052" cy="1510663"/>
            <a:chOff x="3597924" y="4824450"/>
            <a:chExt cx="4039052" cy="15106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DF2167-A47C-5591-3776-A5A305C6DB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3630"/>
            <a:stretch/>
          </p:blipFill>
          <p:spPr>
            <a:xfrm>
              <a:off x="3597924" y="4824452"/>
              <a:ext cx="1304757" cy="151066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9551D4-CAE0-9398-A01B-7BEE5297F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7369" y="4824451"/>
              <a:ext cx="1510661" cy="151066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EE16EEA-E87B-A26C-B3C1-CB010EA68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630"/>
            <a:stretch/>
          </p:blipFill>
          <p:spPr>
            <a:xfrm>
              <a:off x="6332220" y="4824450"/>
              <a:ext cx="1304756" cy="1510660"/>
            </a:xfrm>
            <a:prstGeom prst="rect">
              <a:avLst/>
            </a:prstGeom>
          </p:spPr>
        </p:pic>
      </p:grp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88E6F6BB-9F03-B260-E103-151645E3E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14" y="523433"/>
            <a:ext cx="1133536" cy="141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3901BF-EB3E-2854-2CF8-B5E88B541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3092" y="5900829"/>
            <a:ext cx="2237426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12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C81E-CC1B-477A-9640-0AA1B986E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550" y="607233"/>
            <a:ext cx="8408900" cy="1021600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sz="4267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Wellness Programs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8AFCE-8BF1-4F32-91D2-CC42D1831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431" y="1332000"/>
            <a:ext cx="9975055" cy="4194000"/>
          </a:xfrm>
        </p:spPr>
        <p:txBody>
          <a:bodyPr>
            <a:normAutofit/>
          </a:bodyPr>
          <a:lstStyle/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067">
              <a:latin typeface="Georgia" panose="02040502050405020303" pitchFamily="18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C2F0DAC-037B-43A7-BA7D-B0BA05F7E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160" y="5863031"/>
            <a:ext cx="1945417" cy="8291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E6CFA8-05E6-4B0E-B784-14D76266203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78387" y="1840949"/>
            <a:ext cx="3105580" cy="10946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9CD35E-747B-4A8E-85AE-874AE5C6876D}"/>
              </a:ext>
            </a:extLst>
          </p:cNvPr>
          <p:cNvSpPr txBox="1"/>
          <p:nvPr/>
        </p:nvSpPr>
        <p:spPr>
          <a:xfrm>
            <a:off x="5546493" y="1768363"/>
            <a:ext cx="50671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74121">
              <a:buClr>
                <a:schemeClr val="tx1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1600" b="1">
                <a:latin typeface="Georgia" panose="02040502050405020303" pitchFamily="18" charset="0"/>
              </a:rPr>
              <a:t>Regular full-time employees</a:t>
            </a:r>
            <a:r>
              <a:rPr lang="en-US" sz="1600">
                <a:latin typeface="Georgia" panose="02040502050405020303" pitchFamily="18" charset="0"/>
              </a:rPr>
              <a:t> have access to 1:1 financial coaches and powerful tools to help move from surviving to thriving.  Money management doesn’t require a lot of money…it just involves a little extra planning.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17B669-C8E9-407C-9DA2-40452A952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013" y="3231331"/>
            <a:ext cx="6667487" cy="2815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7C599E-8413-2210-2A58-840B7D083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6335" y="523350"/>
            <a:ext cx="1105484" cy="110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153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4">
            <a:extLst>
              <a:ext uri="{FF2B5EF4-FFF2-40B4-BE49-F238E27FC236}">
                <a16:creationId xmlns:a16="http://schemas.microsoft.com/office/drawing/2014/main" id="{68268589-8D29-4A60-AD0A-451695FFF9A6}"/>
              </a:ext>
            </a:extLst>
          </p:cNvPr>
          <p:cNvSpPr txBox="1">
            <a:spLocks/>
          </p:cNvSpPr>
          <p:nvPr/>
        </p:nvSpPr>
        <p:spPr>
          <a:xfrm>
            <a:off x="1026044" y="676334"/>
            <a:ext cx="8297333" cy="422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800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2023-2024       Open Enrollment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FB1BB-4226-4C93-80AD-04D32A0025F4}"/>
              </a:ext>
            </a:extLst>
          </p:cNvPr>
          <p:cNvSpPr/>
          <p:nvPr/>
        </p:nvSpPr>
        <p:spPr>
          <a:xfrm>
            <a:off x="636245" y="5596891"/>
            <a:ext cx="6567145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Benefit Education Session</a:t>
            </a:r>
          </a:p>
        </p:txBody>
      </p:sp>
      <p:pic>
        <p:nvPicPr>
          <p:cNvPr id="7" name="Picture 2" descr="http://www.learningcc.org/wp-content/uploads/2014/02/Color-City-Seal.png">
            <a:hlinkClick r:id="rId3"/>
            <a:extLst>
              <a:ext uri="{FF2B5EF4-FFF2-40B4-BE49-F238E27FC236}">
                <a16:creationId xmlns:a16="http://schemas.microsoft.com/office/drawing/2014/main" id="{61B3E92F-33EC-420A-AAD9-70DBD5F17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071" y="915696"/>
            <a:ext cx="2278885" cy="227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CD196B5A-2A83-4F66-966F-7DCBFDDD1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C81E-CC1B-477A-9640-0AA1B986E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550" y="607233"/>
            <a:ext cx="8408900" cy="1021600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sz="4267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Wellness Programs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8AFCE-8BF1-4F32-91D2-CC42D1831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431" y="1332000"/>
            <a:ext cx="9975055" cy="4194000"/>
          </a:xfrm>
        </p:spPr>
        <p:txBody>
          <a:bodyPr>
            <a:normAutofit/>
          </a:bodyPr>
          <a:lstStyle/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067">
              <a:latin typeface="Georgia" panose="02040502050405020303" pitchFamily="18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C2F0DAC-037B-43A7-BA7D-B0BA05F7E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160" y="5863031"/>
            <a:ext cx="1945417" cy="8291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9CD35E-747B-4A8E-85AE-874AE5C6876D}"/>
              </a:ext>
            </a:extLst>
          </p:cNvPr>
          <p:cNvSpPr txBox="1"/>
          <p:nvPr/>
        </p:nvSpPr>
        <p:spPr>
          <a:xfrm>
            <a:off x="5566230" y="2216652"/>
            <a:ext cx="50671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/>
              <a:t>Employees and eligible dependents on a City medical plan have access to HUSK Nutrition!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/>
              <a:t>Using this virtual benefit, you can meet one-on-one with Registered Dietitians, who are nutrition experts, up to six times per benefits year at no charge.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/>
              <a:t>First visit is provided to benefits-eligible employees at no cost, regardless of being on a City medical plan.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9A068-4268-EB1A-24EA-B662E64AE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14" y="1716539"/>
            <a:ext cx="3627434" cy="14936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9A8CD-9168-EF22-79E7-DB96AF887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48" y="3647813"/>
            <a:ext cx="4073212" cy="19124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0D439D-6445-53A9-D504-51EAC1E13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3351" y="534647"/>
            <a:ext cx="1043537" cy="10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3307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F1D4B-78BD-4A65-80BA-DF2EE351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40" y="526889"/>
            <a:ext cx="8596668" cy="1320800"/>
          </a:xfrm>
        </p:spPr>
        <p:txBody>
          <a:bodyPr/>
          <a:lstStyle/>
          <a:p>
            <a:pPr algn="ctr"/>
            <a:r>
              <a:rPr lang="en-US" sz="44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Health and Wellness Clinic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BC434-BDC2-428D-9947-F6D7765D7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633" y="3564605"/>
            <a:ext cx="4184034" cy="3158898"/>
          </a:xfrm>
        </p:spPr>
        <p:txBody>
          <a:bodyPr>
            <a:noAutofit/>
          </a:bodyPr>
          <a:lstStyle/>
          <a:p>
            <a:r>
              <a:rPr lang="en-US" sz="1600"/>
              <a:t>The Clinic’s nurse practitioners can diagnose and treat common illnesses such as allergies, ear infections, strep throat and the flu. </a:t>
            </a:r>
          </a:p>
          <a:p>
            <a:r>
              <a:rPr lang="en-US" sz="1600"/>
              <a:t>You can utilize the clinic as your primary health care provider to manage chronic conditions like hypertension, diabetes, and high cholesterol, or receive your annual preventative exams.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2F68C-B1A0-4765-BC26-FF843971A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424" y="1458499"/>
            <a:ext cx="8963247" cy="18348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100"/>
              <a:t>The City offers employees a conveniently located Clinic on the first floor of City Hall next to the Lipan St. entrance.</a:t>
            </a:r>
            <a:br>
              <a:rPr lang="en-US" sz="2100"/>
            </a:br>
            <a:endParaRPr lang="en-US" sz="2100"/>
          </a:p>
          <a:p>
            <a:pPr marL="0" indent="0">
              <a:buNone/>
            </a:pPr>
            <a:r>
              <a:rPr lang="en-US" sz="2100"/>
              <a:t>Clinic hours are Monday through Friday from 8am to 5pm (Closed from 12pm to 1pm for lunch).</a:t>
            </a:r>
            <a:br>
              <a:rPr lang="en-US" sz="2100"/>
            </a:br>
            <a:endParaRPr lang="en-US" sz="2100"/>
          </a:p>
          <a:p>
            <a:pPr marL="0" indent="0" algn="ctr">
              <a:buNone/>
            </a:pPr>
            <a:r>
              <a:rPr lang="en-US" sz="2100"/>
              <a:t>Call (361) 826-3333 to schedule an appointment.</a:t>
            </a:r>
          </a:p>
          <a:p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6C0F8A8-B2F1-40A1-BE5D-59FF3F932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690" y="0"/>
            <a:ext cx="1440706" cy="1440706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A68A6A2-A113-4188-B1B3-A632F84EAE52}"/>
              </a:ext>
            </a:extLst>
          </p:cNvPr>
          <p:cNvSpPr txBox="1">
            <a:spLocks/>
          </p:cNvSpPr>
          <p:nvPr/>
        </p:nvSpPr>
        <p:spPr>
          <a:xfrm>
            <a:off x="4975667" y="3564605"/>
            <a:ext cx="4184034" cy="3146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Employees, retirees and dependents over age two who are enrolled in the </a:t>
            </a:r>
            <a:r>
              <a:rPr lang="en-US" sz="1600" err="1"/>
              <a:t>Citicare</a:t>
            </a:r>
            <a:r>
              <a:rPr lang="en-US" sz="1600"/>
              <a:t> Value Plan may visit the clinic at no charge. </a:t>
            </a:r>
          </a:p>
          <a:p>
            <a:r>
              <a:rPr lang="en-US" sz="1600"/>
              <a:t>All other employees and their dependents can access the clinic for a $20 fee, plus $15 for labs (if applicable).</a:t>
            </a:r>
          </a:p>
          <a:p>
            <a:r>
              <a:rPr lang="en-US" sz="1600"/>
              <a:t>You don’t have to be on the medical plan for this benefit. Contact the Benefits Team for your form. </a:t>
            </a: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38975F-08D5-6387-A43C-019ADD8A9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970" y="5869731"/>
            <a:ext cx="2237426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08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3B2ED52-11ED-D349-DB8B-F9097FAC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65" y="467391"/>
            <a:ext cx="11315699" cy="1049235"/>
          </a:xfrm>
        </p:spPr>
        <p:txBody>
          <a:bodyPr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Wellness activities take place in person and virtually! Opportunities are announced regularly via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Wellness@cctexas.com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 HR Liaisons. 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F0082A-347C-37D6-0A42-D773CAC74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65" y="2015732"/>
            <a:ext cx="11498312" cy="3450613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B0F0"/>
                </a:solidFill>
              </a:rPr>
              <a:t>    Physical Health </a:t>
            </a:r>
            <a:r>
              <a:rPr lang="en-US"/>
              <a:t>	                      </a:t>
            </a:r>
            <a:r>
              <a:rPr lang="en-US" b="1"/>
              <a:t> </a:t>
            </a:r>
            <a:r>
              <a:rPr lang="en-US" b="1">
                <a:solidFill>
                  <a:srgbClr val="00B050"/>
                </a:solidFill>
              </a:rPr>
              <a:t>Financial Health</a:t>
            </a:r>
            <a:r>
              <a:rPr lang="en-US" b="1"/>
              <a:t>                             </a:t>
            </a:r>
            <a:r>
              <a:rPr lang="en-US" b="1">
                <a:solidFill>
                  <a:srgbClr val="FF9900"/>
                </a:solidFill>
              </a:rPr>
              <a:t>Emotional Health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7DE6FA-4C79-6DBA-3D1F-BB4B4EE81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86" r="-3799" b="4774"/>
          <a:stretch/>
        </p:blipFill>
        <p:spPr>
          <a:xfrm>
            <a:off x="9272901" y="4037216"/>
            <a:ext cx="1509400" cy="13187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600C52-E195-7E7A-6887-1527576AF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528" y="2484504"/>
            <a:ext cx="1305997" cy="13059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B24933-7B04-628C-3D3F-76CCD9498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26" y="2594306"/>
            <a:ext cx="1909182" cy="12543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965BF1-98F2-2AF6-0E2E-3B23896DF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194" y="5214114"/>
            <a:ext cx="3206774" cy="6035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A3D5E3-6691-8FEC-D4DE-7007624ABB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75" t="9544" r="8191" b="12358"/>
          <a:stretch/>
        </p:blipFill>
        <p:spPr>
          <a:xfrm>
            <a:off x="777978" y="4134053"/>
            <a:ext cx="2247900" cy="828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C8B042-6B29-7768-D593-83B103FAA44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06" r="3525" b="7177"/>
          <a:stretch/>
        </p:blipFill>
        <p:spPr>
          <a:xfrm>
            <a:off x="4863896" y="2655325"/>
            <a:ext cx="2238376" cy="773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B0D76A-F6AC-9F9F-9947-EAFF90458C1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15" t="9502" r="1792" b="11429"/>
          <a:stretch/>
        </p:blipFill>
        <p:spPr>
          <a:xfrm>
            <a:off x="4485964" y="3925215"/>
            <a:ext cx="2994239" cy="6665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C1EA36-5C39-B489-1D9F-999110BD17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1013" y="5049175"/>
            <a:ext cx="2858523" cy="6143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FA3C5A-52D0-60FB-2FBA-E1FD0C7496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4015" y="5570532"/>
            <a:ext cx="3679149" cy="38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66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2FED58D-BD95-29AF-07A1-9958BFAD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82" y="755683"/>
            <a:ext cx="8124650" cy="99847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6BCE12-CDE3-D4D4-0621-7F93520BF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effectLst/>
                <a:ea typeface="Calibri" panose="020F0502020204030204" pitchFamily="34" charset="0"/>
              </a:rPr>
              <a:t>Employees and dependents on a City health plan can get a flu shot and COVID-19 vaccine at </a:t>
            </a:r>
            <a:r>
              <a:rPr lang="en-US" sz="1600" b="1">
                <a:effectLst/>
                <a:ea typeface="Calibri" panose="020F0502020204030204" pitchFamily="34" charset="0"/>
              </a:rPr>
              <a:t>no charge</a:t>
            </a:r>
            <a:r>
              <a:rPr lang="en-US" sz="1600" i="1">
                <a:effectLst/>
                <a:ea typeface="Calibri" panose="020F0502020204030204" pitchFamily="34" charset="0"/>
              </a:rPr>
              <a:t> </a:t>
            </a:r>
            <a:r>
              <a:rPr lang="en-US" sz="1600">
                <a:effectLst/>
                <a:ea typeface="Calibri" panose="020F0502020204030204" pitchFamily="34" charset="0"/>
              </a:rPr>
              <a:t>at any CVS that offers immunizations*. In fact, all seasonal and non-seasonal Affordable Care Act preventative vaccines are available at CVS for </a:t>
            </a:r>
            <a:r>
              <a:rPr lang="en-US" sz="1600" b="1">
                <a:effectLst/>
                <a:ea typeface="Calibri" panose="020F0502020204030204" pitchFamily="34" charset="0"/>
              </a:rPr>
              <a:t>no charge</a:t>
            </a:r>
            <a:r>
              <a:rPr lang="en-US" sz="1600">
                <a:effectLst/>
                <a:ea typeface="Calibri" panose="020F0502020204030204" pitchFamily="34" charset="0"/>
              </a:rPr>
              <a:t>. See below for the complete list. 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1FA3A8C2-FAE3-E0C9-EF65-F8BCFC434581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97" y="3498961"/>
            <a:ext cx="6645204" cy="20667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055764-0C4D-7E2A-B8A8-2FE6C6BFC173}"/>
              </a:ext>
            </a:extLst>
          </p:cNvPr>
          <p:cNvSpPr txBox="1"/>
          <p:nvPr/>
        </p:nvSpPr>
        <p:spPr>
          <a:xfrm>
            <a:off x="671885" y="6041362"/>
            <a:ext cx="70516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effectLst/>
                <a:ea typeface="Calibri" panose="020F0502020204030204" pitchFamily="34" charset="0"/>
              </a:rPr>
              <a:t>*To receive the vaccine at no charge, employees must request the CVS technician to run the claim through the pharmacy coverage, not the medical coverage. </a:t>
            </a:r>
          </a:p>
          <a:p>
            <a:endParaRPr lang="en-US"/>
          </a:p>
        </p:txBody>
      </p:sp>
      <p:pic>
        <p:nvPicPr>
          <p:cNvPr id="13" name="Picture 1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351EFCD-110E-CEE0-00EE-267D24237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57" y="0"/>
            <a:ext cx="1440706" cy="1440706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E6364C40-E2B9-B196-F7AB-A0FEA4AEE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484" y="5829526"/>
            <a:ext cx="2236150" cy="83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44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3E23B-6F2A-4711-BEEA-5FA9DAE45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Employee Assistance Program (EAP) Family Counseling Service</a:t>
            </a:r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24C9DA-C7C1-4C81-991D-0675ADD2FF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9" y="2353469"/>
            <a:ext cx="3333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B370A-40E0-4896-831C-60AC78B6F6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Our EAP, provided by Family Counseling Service, is available to all employees, their spouses and their dependent children. </a:t>
            </a:r>
          </a:p>
          <a:p>
            <a:r>
              <a:rPr lang="en-US"/>
              <a:t>The City pays for up to three confidential counseling visits per family per fiscal year, for issues related to work, relationships, abuse, depression/anxiety, grief/loss and alcohol/drug dependency. </a:t>
            </a:r>
          </a:p>
          <a:p>
            <a:r>
              <a:rPr lang="en-US"/>
              <a:t>Any visits after that are based on a sliding scale pay rate. They are in network with BCBS so you can use your medical coverage too. </a:t>
            </a:r>
          </a:p>
          <a:p>
            <a:r>
              <a:rPr lang="en-US"/>
              <a:t>To schedule an appointment, call (361) 852-9665, Option 3, or email </a:t>
            </a:r>
            <a:r>
              <a:rPr lang="en-US">
                <a:hlinkClick r:id="rId3"/>
              </a:rPr>
              <a:t>appointments@fcscb.org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1285A89-405E-4D6B-A989-B8FFB3C52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690" y="0"/>
            <a:ext cx="1440706" cy="14407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301F1F-60D9-EC51-A22C-E932961CAD85}"/>
              </a:ext>
            </a:extLst>
          </p:cNvPr>
          <p:cNvSpPr txBox="1"/>
          <p:nvPr/>
        </p:nvSpPr>
        <p:spPr>
          <a:xfrm>
            <a:off x="677334" y="6248400"/>
            <a:ext cx="849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Note: </a:t>
            </a:r>
            <a:r>
              <a:rPr lang="en-US" sz="1400"/>
              <a:t>Employees must notify Family Counseling Service that they work with the City to take advantage of this benefit.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228022-47C7-5A8E-A7AC-949573C700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4334" y="5930299"/>
            <a:ext cx="2237426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45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9299F3-810A-46FA-B148-9CDC559350B2}"/>
              </a:ext>
            </a:extLst>
          </p:cNvPr>
          <p:cNvSpPr txBox="1"/>
          <p:nvPr/>
        </p:nvSpPr>
        <p:spPr>
          <a:xfrm>
            <a:off x="2919129" y="395117"/>
            <a:ext cx="614107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buClr>
                <a:srgbClr val="FFFFFF"/>
              </a:buClr>
              <a:buSzPts val="2000"/>
            </a:pPr>
            <a:r>
              <a:rPr lang="en-US" sz="4267" b="1">
                <a:ln w="3175" cmpd="sng">
                  <a:noFill/>
                </a:ln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  <a:sym typeface="Roboto Condensed"/>
              </a:rPr>
              <a:t>Tobacco Surcharge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8EE08-3C05-4FEA-A01A-4AD9F698C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704" y="395117"/>
            <a:ext cx="967297" cy="852707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CF1782BF-2768-4212-A296-70A038405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1412" y="5972302"/>
            <a:ext cx="1945417" cy="829135"/>
          </a:xfrm>
          <a:prstGeom prst="rect">
            <a:avLst/>
          </a:prstGeom>
        </p:spPr>
      </p:pic>
      <p:sp>
        <p:nvSpPr>
          <p:cNvPr id="16" name="Shape 214">
            <a:extLst>
              <a:ext uri="{FF2B5EF4-FFF2-40B4-BE49-F238E27FC236}">
                <a16:creationId xmlns:a16="http://schemas.microsoft.com/office/drawing/2014/main" id="{F73D0E5B-5530-46BE-B1DF-F0E486B11DC5}"/>
              </a:ext>
            </a:extLst>
          </p:cNvPr>
          <p:cNvSpPr txBox="1">
            <a:spLocks/>
          </p:cNvSpPr>
          <p:nvPr/>
        </p:nvSpPr>
        <p:spPr>
          <a:xfrm>
            <a:off x="512064" y="2832848"/>
            <a:ext cx="11100815" cy="2037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135463" lvl="4" indent="0" algn="ctr">
              <a:spcBef>
                <a:spcPts val="800"/>
              </a:spcBef>
              <a:buClrTx/>
              <a:buSzPct val="100000"/>
              <a:buNone/>
            </a:pPr>
            <a:r>
              <a:rPr lang="en-US" sz="1600" b="1">
                <a:solidFill>
                  <a:schemeClr val="tx1"/>
                </a:solidFill>
                <a:latin typeface="Georgia" panose="02040502050405020303" pitchFamily="18" charset="0"/>
              </a:rPr>
              <a:t>We want to provide employees an extra incentive for making the healthy choice </a:t>
            </a:r>
            <a:br>
              <a:rPr lang="en-US" sz="1600" b="1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1600" b="1">
                <a:solidFill>
                  <a:schemeClr val="tx1"/>
                </a:solidFill>
                <a:latin typeface="Georgia" panose="02040502050405020303" pitchFamily="18" charset="0"/>
              </a:rPr>
              <a:t>not to use tobacco and nicotine products.</a:t>
            </a:r>
            <a:r>
              <a:rPr lang="en-US" sz="1600" b="1">
                <a:solidFill>
                  <a:schemeClr val="tx1"/>
                </a:solidFill>
                <a:latin typeface="Georgia" panose="02040502050405020303" pitchFamily="18" charset="0"/>
                <a:cs typeface="Arial"/>
                <a:sym typeface="Arial"/>
              </a:rPr>
              <a:t> </a:t>
            </a:r>
          </a:p>
          <a:p>
            <a:pPr marL="135464" lvl="4" indent="0">
              <a:spcBef>
                <a:spcPts val="800"/>
              </a:spcBef>
              <a:buClrTx/>
              <a:buSzPct val="100000"/>
              <a:buNone/>
            </a:pPr>
            <a:endParaRPr lang="en-US" sz="1600" b="1">
              <a:solidFill>
                <a:schemeClr val="tx1"/>
              </a:solidFill>
              <a:latin typeface="Georgia" panose="02040502050405020303" pitchFamily="18" charset="0"/>
              <a:cs typeface="Arial"/>
              <a:sym typeface="Arial"/>
            </a:endParaRPr>
          </a:p>
          <a:p>
            <a:pPr marL="609585" lvl="4" indent="-474121">
              <a:spcBef>
                <a:spcPts val="800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1600">
                <a:solidFill>
                  <a:schemeClr val="tx1"/>
                </a:solidFill>
                <a:latin typeface="Georgia" panose="02040502050405020303" pitchFamily="18" charset="0"/>
                <a:cs typeface="Arial"/>
                <a:sym typeface="Arial"/>
              </a:rPr>
              <a:t>Effective October 1, 2023, all civilian employees and/or spouses enrolled in any General City health plan who use tobacco will be subject to a surcharge of $20 per pay period per tobacco user on their health insurance premiums.</a:t>
            </a:r>
          </a:p>
          <a:p>
            <a:pPr marL="609585" lvl="4" indent="-474121">
              <a:spcBef>
                <a:spcPts val="800"/>
              </a:spcBef>
              <a:buClrTx/>
              <a:buSzPct val="100000"/>
              <a:buFont typeface="Wingdings" panose="05000000000000000000" pitchFamily="2" charset="2"/>
              <a:buChar char="Ø"/>
            </a:pPr>
            <a:endParaRPr lang="en-US" sz="1600">
              <a:solidFill>
                <a:schemeClr val="tx1"/>
              </a:solidFill>
              <a:latin typeface="Georgia" panose="02040502050405020303" pitchFamily="18" charset="0"/>
              <a:cs typeface="Arial"/>
              <a:sym typeface="Arial"/>
            </a:endParaRPr>
          </a:p>
          <a:p>
            <a:pPr marL="609585" lvl="4" indent="-474121">
              <a:spcBef>
                <a:spcPts val="800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1600">
                <a:solidFill>
                  <a:schemeClr val="tx1"/>
                </a:solidFill>
                <a:latin typeface="Georgia" panose="02040502050405020303" pitchFamily="18" charset="0"/>
                <a:cs typeface="Arial"/>
                <a:sym typeface="Arial"/>
              </a:rPr>
              <a:t>To avoid the surcharge, tobacco users have the alternative to enroll in and complete a Blue Cross Blue Shield (BCBS) tobacco cessation program at no additional cost or through a tobacco cessation program supervised by a licensed doctor (M.D. or D.O.) at their own expense. </a:t>
            </a:r>
          </a:p>
          <a:p>
            <a:pPr marL="135464" lvl="4" indent="0">
              <a:spcBef>
                <a:spcPts val="800"/>
              </a:spcBef>
              <a:buClrTx/>
              <a:buSzPct val="100000"/>
              <a:buNone/>
            </a:pPr>
            <a:endParaRPr lang="en-US" sz="1600">
              <a:solidFill>
                <a:schemeClr val="tx1"/>
              </a:solidFill>
              <a:latin typeface="Georgia" panose="02040502050405020303" pitchFamily="18" charset="0"/>
              <a:cs typeface="Arial"/>
              <a:sym typeface="Arial"/>
            </a:endParaRPr>
          </a:p>
          <a:p>
            <a:pPr marL="609585" lvl="4" indent="-474121">
              <a:spcBef>
                <a:spcPts val="800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1600">
                <a:solidFill>
                  <a:schemeClr val="tx1"/>
                </a:solidFill>
                <a:latin typeface="Georgia" panose="02040502050405020303" pitchFamily="18" charset="0"/>
                <a:cs typeface="Arial"/>
                <a:sym typeface="Arial"/>
              </a:rPr>
              <a:t>The surcharge will be removed if official documentation is submitted after cessation program completion to Wellness@cctexas.com. Tobacco cessation programs will only apply to the plan year in which it was completed. </a:t>
            </a:r>
          </a:p>
          <a:p>
            <a:pPr marL="609585" lvl="4" indent="-474121">
              <a:spcBef>
                <a:spcPts val="800"/>
              </a:spcBef>
              <a:buClrTx/>
              <a:buSzPct val="100000"/>
              <a:buFont typeface="Wingdings" panose="05000000000000000000" pitchFamily="2" charset="2"/>
              <a:buChar char="Ø"/>
            </a:pPr>
            <a:endParaRPr lang="en-US" sz="160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35463" lvl="4" indent="0" algn="ctr">
              <a:spcBef>
                <a:spcPts val="800"/>
              </a:spcBef>
              <a:buClrTx/>
              <a:buSzPct val="100000"/>
              <a:buNone/>
            </a:pPr>
            <a:r>
              <a:rPr lang="en-US" sz="1600" b="1" u="sng">
                <a:solidFill>
                  <a:schemeClr val="tx1"/>
                </a:solidFill>
                <a:latin typeface="Georgia" panose="02040502050405020303" pitchFamily="18" charset="0"/>
              </a:rPr>
              <a:t>For more details, please refer to the Benefit Guide, page 9, and HR 48.0 Tobacco Use Surcharge policy.</a:t>
            </a:r>
          </a:p>
          <a:p>
            <a:pPr marL="609585" lvl="4" indent="-474121">
              <a:spcBef>
                <a:spcPts val="800"/>
              </a:spcBef>
              <a:buClrTx/>
              <a:buSzPct val="100000"/>
              <a:buFont typeface="Wingdings" panose="05000000000000000000" pitchFamily="2" charset="2"/>
              <a:buChar char="Ø"/>
            </a:pPr>
            <a:endParaRPr lang="en-US" sz="160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21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41E2-44AD-A713-05C1-8C4368B2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400" y="552119"/>
            <a:ext cx="7323200" cy="1021600"/>
          </a:xfrm>
        </p:spPr>
        <p:txBody>
          <a:bodyPr>
            <a:normAutofit/>
          </a:bodyPr>
          <a:lstStyle/>
          <a:p>
            <a:r>
              <a:rPr lang="en-US" sz="4267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Meet Alex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664DF-E99F-C4BD-6F70-746A6FB027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3B2595-6849-464C-A116-2B64EBD7474A}"/>
              </a:ext>
            </a:extLst>
          </p:cNvPr>
          <p:cNvGrpSpPr/>
          <p:nvPr/>
        </p:nvGrpSpPr>
        <p:grpSpPr>
          <a:xfrm>
            <a:off x="10365076" y="4557224"/>
            <a:ext cx="1235320" cy="1390231"/>
            <a:chOff x="7220356" y="979102"/>
            <a:chExt cx="1216225" cy="1447853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D3EEDBF8-CF31-4E30-850A-FC9A120A0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0356" y="979102"/>
              <a:ext cx="1141344" cy="114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1AF8440E-4F96-4CB5-8D3E-2B4140891AC7}"/>
                </a:ext>
              </a:extLst>
            </p:cNvPr>
            <p:cNvSpPr txBox="1">
              <a:spLocks/>
            </p:cNvSpPr>
            <p:nvPr/>
          </p:nvSpPr>
          <p:spPr>
            <a:xfrm>
              <a:off x="7220356" y="1886541"/>
              <a:ext cx="1216225" cy="540414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ctr" anchorCtr="0">
              <a:normAutofit fontScale="85000" lnSpcReduction="10000"/>
            </a:bodyPr>
            <a:lstStyle>
              <a:lvl1pPr marL="457200" lvl="0" indent="-381000" algn="l" defTabSz="342900" rtl="0" eaLnBrk="1" latinLnBrk="0" hangingPunct="1"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Char char="▰"/>
                <a:defRPr sz="18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914400" lvl="1" indent="-381000" algn="l" defTabSz="3429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Char char="▻"/>
                <a:defRPr sz="15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371600" lvl="2" indent="-381000" algn="l" defTabSz="3429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Char char="▻"/>
                <a:defRPr sz="135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828800" lvl="3" indent="-381000" algn="l" defTabSz="3429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Char char="▻"/>
                <a:defRPr sz="12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286000" lvl="4" indent="-381000" algn="l" defTabSz="3429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Char char="▻"/>
                <a:defRPr sz="105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743200" lvl="5" indent="-381000" algn="l" defTabSz="3429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Char char="▻"/>
                <a:defRPr sz="105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3200400" lvl="6" indent="-381000" algn="l" defTabSz="3429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Char char="▻"/>
                <a:defRPr sz="105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657600" lvl="7" indent="-381000" algn="l" defTabSz="3429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Char char="▻"/>
                <a:defRPr sz="105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4114800" lvl="8" indent="-381000" algn="l" defTabSz="342900" rtl="0" eaLnBrk="1" latinLnBrk="0" hangingPunct="1">
                <a:spcBef>
                  <a:spcPts val="1000"/>
                </a:spcBef>
                <a:spcAft>
                  <a:spcPts val="1000"/>
                </a:spcAft>
                <a:buClr>
                  <a:schemeClr val="accent1"/>
                </a:buClr>
                <a:buSzPts val="2400"/>
                <a:buFont typeface="Arial"/>
                <a:buChar char="▻"/>
                <a:defRPr sz="105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1597" indent="0">
                <a:buClrTx/>
                <a:buNone/>
              </a:pPr>
              <a:r>
                <a:rPr lang="en-US" sz="1067">
                  <a:solidFill>
                    <a:schemeClr val="tx1"/>
                  </a:solidFill>
                  <a:latin typeface="Georgia" panose="02040502050405020303" pitchFamily="18" charset="0"/>
                </a:rPr>
                <a:t>My Alex QR Code</a:t>
              </a:r>
            </a:p>
          </p:txBody>
        </p:sp>
      </p:grpSp>
      <p:pic>
        <p:nvPicPr>
          <p:cNvPr id="7" name="Picture 6" descr="Graphical user interface, timeline&#10;&#10;Description automatically generated">
            <a:extLst>
              <a:ext uri="{FF2B5EF4-FFF2-40B4-BE49-F238E27FC236}">
                <a16:creationId xmlns:a16="http://schemas.microsoft.com/office/drawing/2014/main" id="{7C7C975F-B58B-41DA-A5B8-5C92ACF52C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66" t="28432" r="22988"/>
          <a:stretch/>
        </p:blipFill>
        <p:spPr>
          <a:xfrm>
            <a:off x="2704322" y="2881567"/>
            <a:ext cx="6783356" cy="30851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07C558-ADF6-4A81-B4F6-410C277F3BAD}"/>
              </a:ext>
            </a:extLst>
          </p:cNvPr>
          <p:cNvSpPr txBox="1"/>
          <p:nvPr/>
        </p:nvSpPr>
        <p:spPr>
          <a:xfrm>
            <a:off x="903644" y="1795931"/>
            <a:ext cx="106206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en-US" sz="2400">
                <a:latin typeface="Georgia" panose="02040502050405020303" pitchFamily="18" charset="0"/>
              </a:rPr>
              <a:t>Get help choosing your benefits! Alex will help you find the best fit benefit plans for you &amp; family!</a:t>
            </a: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557AD2DC-9101-41F8-AAE7-B70EAAA12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94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DF7E-E85C-44AB-A271-C81A6AED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697" y="308041"/>
            <a:ext cx="7323200" cy="1021600"/>
          </a:xfrm>
        </p:spPr>
        <p:txBody>
          <a:bodyPr>
            <a:noAutofit/>
          </a:bodyPr>
          <a:lstStyle/>
          <a:p>
            <a:pPr algn="ctr"/>
            <a:r>
              <a:rPr lang="en-US" sz="60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Arial"/>
              </a:rPr>
              <a:t>How to Enroll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956F4-832D-4404-95F6-C6D69C519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992" y="1582166"/>
            <a:ext cx="9555929" cy="4835412"/>
          </a:xfrm>
        </p:spPr>
        <p:txBody>
          <a:bodyPr>
            <a:normAutofit/>
          </a:bodyPr>
          <a:lstStyle/>
          <a:p>
            <a:pPr marL="101598" indent="0" algn="ctr">
              <a:buClr>
                <a:srgbClr val="002060"/>
              </a:buClr>
              <a:buNone/>
            </a:pPr>
            <a:r>
              <a:rPr lang="en-US" sz="2600">
                <a:solidFill>
                  <a:schemeClr val="tx1"/>
                </a:solidFill>
                <a:latin typeface="Georgia" panose="02040502050405020303" pitchFamily="18" charset="0"/>
                <a:hlinkClick r:id="rId3"/>
              </a:rPr>
              <a:t>My Alex </a:t>
            </a:r>
            <a:r>
              <a:rPr lang="en-US" sz="2600">
                <a:solidFill>
                  <a:schemeClr val="tx1"/>
                </a:solidFill>
                <a:latin typeface="Georgia" panose="02040502050405020303" pitchFamily="18" charset="0"/>
              </a:rPr>
              <a:t>- Get help choosing your benefits! </a:t>
            </a:r>
          </a:p>
          <a:p>
            <a:pPr marL="101598" indent="0" algn="ctr">
              <a:buClr>
                <a:srgbClr val="002060"/>
              </a:buClr>
              <a:buNone/>
            </a:pPr>
            <a:r>
              <a:rPr lang="en-US" sz="2600">
                <a:solidFill>
                  <a:schemeClr val="tx1"/>
                </a:solidFill>
                <a:latin typeface="Georgia" panose="02040502050405020303" pitchFamily="18" charset="0"/>
              </a:rPr>
              <a:t>Alex will help you find the best fit benefit plans </a:t>
            </a:r>
          </a:p>
          <a:p>
            <a:pPr marL="101598" indent="0" algn="ctr">
              <a:buClr>
                <a:srgbClr val="002060"/>
              </a:buClr>
              <a:buNone/>
            </a:pPr>
            <a:r>
              <a:rPr lang="en-US" sz="2600">
                <a:solidFill>
                  <a:schemeClr val="tx1"/>
                </a:solidFill>
                <a:latin typeface="Georgia" panose="02040502050405020303" pitchFamily="18" charset="0"/>
              </a:rPr>
              <a:t>for you &amp; your family!</a:t>
            </a:r>
          </a:p>
          <a:p>
            <a:pPr marL="101598" indent="0" algn="ctr">
              <a:buClr>
                <a:srgbClr val="002060"/>
              </a:buClr>
              <a:buNone/>
            </a:pPr>
            <a:endParaRPr lang="en-US" sz="260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01597" indent="0" algn="ctr">
              <a:buClr>
                <a:srgbClr val="002060"/>
              </a:buClr>
              <a:buNone/>
            </a:pPr>
            <a:r>
              <a:rPr lang="en-US" sz="2900" b="1" u="sng">
                <a:solidFill>
                  <a:schemeClr val="tx1"/>
                </a:solidFill>
                <a:latin typeface="Georgia" panose="02040502050405020303" pitchFamily="18" charset="0"/>
              </a:rPr>
              <a:t>OR</a:t>
            </a:r>
            <a:br>
              <a:rPr lang="en-US" sz="2900" b="1" u="sng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en-US" sz="2900" b="1" u="sng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01597" lvl="1" indent="0">
              <a:spcBef>
                <a:spcPts val="800"/>
              </a:spcBef>
              <a:buClr>
                <a:srgbClr val="002060"/>
              </a:buClr>
              <a:buNone/>
            </a:pPr>
            <a:endParaRPr lang="en-US" sz="2300" b="1" u="sng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26709" lvl="1" indent="0" algn="ctr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600" b="1">
                <a:solidFill>
                  <a:srgbClr val="C00000"/>
                </a:solidFill>
                <a:latin typeface="Georgia" panose="02040502050405020303" pitchFamily="18" charset="0"/>
              </a:rPr>
              <a:t>      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5A8A9-3A97-4F51-815A-D2DE2471D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830">
            <a:off x="9349964" y="-3709"/>
            <a:ext cx="1854256" cy="1854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0C2BAE-3DAB-431A-8766-9CA6A3C60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602" y="972593"/>
            <a:ext cx="2192895" cy="2192895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B1F5772A-ED94-41CF-B192-981333350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321B4A-10C3-4FBD-BC73-5CB393A6B85E}"/>
              </a:ext>
            </a:extLst>
          </p:cNvPr>
          <p:cNvSpPr txBox="1"/>
          <p:nvPr/>
        </p:nvSpPr>
        <p:spPr>
          <a:xfrm>
            <a:off x="623935" y="5432693"/>
            <a:ext cx="1675127" cy="984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sz="1000" b="1" u="sng">
                <a:solidFill>
                  <a:srgbClr val="C00000"/>
                </a:solidFill>
                <a:latin typeface="Georgia" panose="02040502050405020303" pitchFamily="18" charset="0"/>
              </a:rPr>
              <a:t>Contact the Help Desk </a:t>
            </a:r>
          </a:p>
          <a:p>
            <a:r>
              <a:rPr lang="en-US" sz="1000" b="1" u="sng">
                <a:solidFill>
                  <a:srgbClr val="C00000"/>
                </a:solidFill>
                <a:latin typeface="Georgia" panose="02040502050405020303" pitchFamily="18" charset="0"/>
              </a:rPr>
              <a:t>(826-3766), </a:t>
            </a:r>
          </a:p>
          <a:p>
            <a:r>
              <a:rPr lang="en-US" sz="1000" b="1" u="sng">
                <a:solidFill>
                  <a:srgbClr val="C00000"/>
                </a:solidFill>
                <a:latin typeface="Georgia" panose="02040502050405020303" pitchFamily="18" charset="0"/>
              </a:rPr>
              <a:t>to reset your password if needed</a:t>
            </a:r>
          </a:p>
          <a:p>
            <a:endParaRPr lang="en-US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C8594C03-71DF-616C-6142-F150EE9476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25" y="3067635"/>
            <a:ext cx="1699674" cy="1699674"/>
          </a:xfrm>
          <a:prstGeom prst="rect">
            <a:avLst/>
          </a:prstGeom>
        </p:spPr>
      </p:pic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B8C5D446-B2C7-7944-ED3B-65575E677E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767" y="3023573"/>
            <a:ext cx="1699674" cy="16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21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6B85-B9F8-4836-96AC-5443C1AD2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699" y="523433"/>
            <a:ext cx="9096987" cy="1021600"/>
          </a:xfrm>
        </p:spPr>
        <p:txBody>
          <a:bodyPr/>
          <a:lstStyle/>
          <a:p>
            <a:pPr algn="ctr"/>
            <a:r>
              <a:rPr kumimoji="0" lang="en-US" sz="6000" b="1" i="0" u="none" strike="noStrike" kern="1200" cap="all" spc="0" normalizeH="0" baseline="0" noProof="0">
                <a:ln>
                  <a:noFill/>
                </a:ln>
                <a:solidFill>
                  <a:srgbClr val="F68C1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  <a:sym typeface="Arial"/>
              </a:rPr>
              <a:t>How to Enroll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CFE06-3F4E-7240-536F-663CC5C2E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699" y="1769799"/>
            <a:ext cx="9807202" cy="4338037"/>
          </a:xfrm>
        </p:spPr>
        <p:txBody>
          <a:bodyPr>
            <a:noAutofit/>
          </a:bodyPr>
          <a:lstStyle/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101598" indent="0" algn="ctr">
              <a:buClr>
                <a:srgbClr val="002060"/>
              </a:buClr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directly to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A6E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2"/>
              </a:rPr>
              <a:t>www.benefitscc.org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A6E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Click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on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Employee Self Service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 Log in to Infor</a:t>
            </a:r>
          </a:p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Click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on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Current benefits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 view your current elections</a:t>
            </a:r>
          </a:p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	Accessible 24 hours during Open Enrollment (August 14-August 28)</a:t>
            </a:r>
          </a:p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	Remember unlimited access, don’t wait until the last minute</a:t>
            </a:r>
          </a:p>
          <a:p>
            <a:pPr marL="609585" marR="0" lvl="0" indent="-507987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Click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on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Benefits Enrollment</a:t>
            </a:r>
          </a:p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Continue to click through until you receive the message “</a:t>
            </a:r>
            <a:r>
              <a:rPr kumimoji="0" lang="en-US" sz="14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Congratulations, your enrollment is complete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.”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	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 encourage you to print out your elections as your confirmation in case there are any errors.</a:t>
            </a:r>
          </a:p>
          <a:p>
            <a:pPr marL="101598" lvl="1" indent="0" algn="ctr">
              <a:spcBef>
                <a:spcPts val="800"/>
              </a:spcBef>
              <a:buClr>
                <a:srgbClr val="002060"/>
              </a:buClr>
              <a:buNone/>
              <a:defRPr/>
            </a:pPr>
            <a:endParaRPr lang="en-US" sz="140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101598" indent="0" algn="ctr">
              <a:buClr>
                <a:srgbClr val="002060"/>
              </a:buClr>
              <a:buNone/>
              <a:defRPr/>
            </a:pPr>
            <a:r>
              <a:rPr lang="en-US" sz="1400">
                <a:solidFill>
                  <a:prstClr val="black"/>
                </a:solidFill>
                <a:latin typeface="Georgia" panose="02040502050405020303" pitchFamily="18" charset="0"/>
              </a:rPr>
              <a:t>To view the Open Enrollment Guides and Rates go to: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A6E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2"/>
              </a:rPr>
              <a:t>www.benefitscc.org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A6E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endParaRPr kumimoji="0" lang="en-US" sz="1400" b="1" i="1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609585" marR="0" lvl="1" indent="-507987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835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8AE4F9-1885-4B7B-917E-FBEAB2DC5B1F}"/>
              </a:ext>
            </a:extLst>
          </p:cNvPr>
          <p:cNvSpPr txBox="1">
            <a:spLocks/>
          </p:cNvSpPr>
          <p:nvPr/>
        </p:nvSpPr>
        <p:spPr>
          <a:xfrm>
            <a:off x="2731044" y="256891"/>
            <a:ext cx="6224087" cy="92034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457189">
              <a:buClr>
                <a:srgbClr val="FFFFFF"/>
              </a:buClr>
              <a:buSzPts val="2000"/>
            </a:pPr>
            <a:r>
              <a:rPr lang="en-US" sz="5400" b="1">
                <a:ln w="3175" cmpd="sng">
                  <a:noFill/>
                </a:ln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  <a:sym typeface="Roboto Condensed"/>
              </a:rPr>
              <a:t>Don’t Forget!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607740-4B82-481F-B2C5-63CCC4B0F40A}"/>
              </a:ext>
            </a:extLst>
          </p:cNvPr>
          <p:cNvSpPr/>
          <p:nvPr/>
        </p:nvSpPr>
        <p:spPr>
          <a:xfrm>
            <a:off x="953478" y="1342194"/>
            <a:ext cx="10285045" cy="4372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1600">
                <a:latin typeface="Georgia" panose="02040502050405020303" pitchFamily="18" charset="0"/>
              </a:rPr>
              <a:t>If you add dependents, submit documentation to HR by </a:t>
            </a:r>
            <a:r>
              <a:rPr lang="en-US" sz="1600" b="1" u="sng">
                <a:latin typeface="Georgia" panose="02040502050405020303" pitchFamily="18" charset="0"/>
              </a:rPr>
              <a:t>August 30, 2023</a:t>
            </a:r>
          </a:p>
          <a:p>
            <a:pPr>
              <a:lnSpc>
                <a:spcPct val="120000"/>
              </a:lnSpc>
              <a:buClr>
                <a:srgbClr val="002060"/>
              </a:buClr>
              <a:defRPr/>
            </a:pPr>
            <a:endParaRPr lang="en-US" sz="1600">
              <a:latin typeface="Georgia" panose="02040502050405020303" pitchFamily="18" charset="0"/>
            </a:endParaRPr>
          </a:p>
          <a:p>
            <a:pPr marL="380990" indent="-38099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1600">
                <a:latin typeface="Georgia" panose="02040502050405020303" pitchFamily="18" charset="0"/>
              </a:rPr>
              <a:t>If you want to </a:t>
            </a:r>
            <a:r>
              <a:rPr lang="en-US" sz="1600" b="1" u="sng">
                <a:latin typeface="Georgia" panose="02040502050405020303" pitchFamily="18" charset="0"/>
              </a:rPr>
              <a:t>elect Flex (FSA),</a:t>
            </a:r>
            <a:r>
              <a:rPr lang="en-US" sz="1600" b="1">
                <a:latin typeface="Georgia" panose="02040502050405020303" pitchFamily="18" charset="0"/>
              </a:rPr>
              <a:t> </a:t>
            </a:r>
            <a:r>
              <a:rPr lang="en-US" sz="1600">
                <a:latin typeface="Georgia" panose="02040502050405020303" pitchFamily="18" charset="0"/>
              </a:rPr>
              <a:t>you must re-enroll even if you had it last year.</a:t>
            </a:r>
            <a:endParaRPr lang="en-US" sz="1600">
              <a:highlight>
                <a:srgbClr val="FFFF00"/>
              </a:highlight>
              <a:latin typeface="Georgia" panose="02040502050405020303" pitchFamily="18" charset="0"/>
            </a:endParaRPr>
          </a:p>
          <a:p>
            <a:pPr marL="380990" indent="-38099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en-US" sz="1600">
              <a:latin typeface="Georgia" panose="02040502050405020303" pitchFamily="18" charset="0"/>
            </a:endParaRPr>
          </a:p>
          <a:p>
            <a:pPr marL="380990" indent="-38099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1600">
                <a:latin typeface="Georgia" panose="02040502050405020303" pitchFamily="18" charset="0"/>
              </a:rPr>
              <a:t>If you qualify for the </a:t>
            </a:r>
            <a:r>
              <a:rPr lang="en-US" sz="1600" b="1" u="sng">
                <a:latin typeface="Georgia" panose="02040502050405020303" pitchFamily="18" charset="0"/>
              </a:rPr>
              <a:t>HSA under CDHP</a:t>
            </a:r>
            <a:r>
              <a:rPr lang="en-US" sz="1600">
                <a:latin typeface="Georgia" panose="02040502050405020303" pitchFamily="18" charset="0"/>
              </a:rPr>
              <a:t>, turn in your Optum form to HR by </a:t>
            </a:r>
            <a:r>
              <a:rPr lang="en-US" sz="1600" b="1" u="sng">
                <a:latin typeface="Georgia" panose="02040502050405020303" pitchFamily="18" charset="0"/>
              </a:rPr>
              <a:t>August 30, 2023</a:t>
            </a:r>
            <a:endParaRPr lang="en-US" sz="1600">
              <a:latin typeface="Georgia" panose="02040502050405020303" pitchFamily="18" charset="0"/>
            </a:endParaRPr>
          </a:p>
          <a:p>
            <a:pPr marL="380990" indent="-38099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en-US" sz="1600">
              <a:latin typeface="Georgia" panose="02040502050405020303" pitchFamily="18" charset="0"/>
            </a:endParaRPr>
          </a:p>
          <a:p>
            <a:pPr marL="380990" indent="-38099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1600">
                <a:latin typeface="Georgia" panose="02040502050405020303" pitchFamily="18" charset="0"/>
              </a:rPr>
              <a:t>If you add/increase your </a:t>
            </a:r>
            <a:r>
              <a:rPr lang="en-US" sz="1600" b="1">
                <a:latin typeface="Georgia" panose="02040502050405020303" pitchFamily="18" charset="0"/>
              </a:rPr>
              <a:t>Disability or Life insurance</a:t>
            </a:r>
            <a:r>
              <a:rPr lang="en-US" sz="1600">
                <a:latin typeface="Georgia" panose="02040502050405020303" pitchFamily="18" charset="0"/>
              </a:rPr>
              <a:t>, turn in your Evidence of Insurability to HR by </a:t>
            </a:r>
            <a:r>
              <a:rPr lang="en-US" sz="1600" b="1" u="sng">
                <a:latin typeface="Georgia" panose="02040502050405020303" pitchFamily="18" charset="0"/>
              </a:rPr>
              <a:t>August 30, 2023.</a:t>
            </a:r>
            <a:br>
              <a:rPr lang="en-US" sz="1600" b="1" u="sng">
                <a:latin typeface="Georgia" panose="02040502050405020303" pitchFamily="18" charset="0"/>
              </a:rPr>
            </a:br>
            <a:endParaRPr lang="en-US" sz="1600">
              <a:latin typeface="Georgia" panose="02040502050405020303" pitchFamily="18" charset="0"/>
            </a:endParaRPr>
          </a:p>
          <a:p>
            <a:pPr marL="60958" algn="ctr">
              <a:lnSpc>
                <a:spcPct val="120000"/>
              </a:lnSpc>
              <a:buClr>
                <a:srgbClr val="002060"/>
              </a:buClr>
              <a:defRPr/>
            </a:pPr>
            <a:r>
              <a:rPr lang="en-US" sz="2000" b="1" u="sng">
                <a:latin typeface="Georgia" panose="02040502050405020303" pitchFamily="18" charset="0"/>
              </a:rPr>
              <a:t>Enrollment is ONLY open August 14 to August 28 </a:t>
            </a:r>
          </a:p>
          <a:p>
            <a:pPr marL="60958" algn="ctr">
              <a:lnSpc>
                <a:spcPct val="120000"/>
              </a:lnSpc>
              <a:buClr>
                <a:srgbClr val="002060"/>
              </a:buClr>
              <a:defRPr/>
            </a:pPr>
            <a:r>
              <a:rPr lang="en-US" sz="2000" b="1" u="sng">
                <a:latin typeface="Georgia" panose="02040502050405020303" pitchFamily="18" charset="0"/>
              </a:rPr>
              <a:t>for you to make selections</a:t>
            </a:r>
          </a:p>
          <a:p>
            <a:pPr marL="441949" indent="-38099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en-US" sz="1100" b="1" u="sng">
              <a:latin typeface="Georgia" panose="02040502050405020303" pitchFamily="18" charset="0"/>
            </a:endParaRPr>
          </a:p>
          <a:p>
            <a:pPr marL="380990" indent="-38099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1600">
                <a:latin typeface="Georgia" panose="02040502050405020303" pitchFamily="18" charset="0"/>
              </a:rPr>
              <a:t>Otherwise, you may only make changes during the year within 30 days of a </a:t>
            </a:r>
            <a:r>
              <a:rPr lang="en-US" sz="1600" b="1" u="sng">
                <a:latin typeface="Georgia" panose="02040502050405020303" pitchFamily="18" charset="0"/>
              </a:rPr>
              <a:t>qualifying event.</a:t>
            </a:r>
            <a:br>
              <a:rPr lang="en-US" sz="1600" b="1" u="sng">
                <a:latin typeface="Georgia" panose="02040502050405020303" pitchFamily="18" charset="0"/>
              </a:rPr>
            </a:br>
            <a:r>
              <a:rPr lang="en-US" sz="1600">
                <a:latin typeface="Georgia" panose="02040502050405020303" pitchFamily="18" charset="0"/>
              </a:rPr>
              <a:t>Examples: Marriage, Divorce, Birth of a child, Spouse changes employment</a:t>
            </a:r>
            <a:endParaRPr lang="en-US" sz="1600" b="1" u="sng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76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2181233" y="460909"/>
            <a:ext cx="8106111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en-US" sz="4267" b="1">
                <a:solidFill>
                  <a:srgbClr val="F68C1E"/>
                </a:solidFill>
                <a:latin typeface="Roboto Condensed"/>
                <a:ea typeface="+mn-ea"/>
                <a:cs typeface="+mn-cs"/>
              </a:rPr>
              <a:t>What is Open Enrollment?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123396" y="1638510"/>
            <a:ext cx="10221783" cy="129584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tx1"/>
                </a:solidFill>
                <a:latin typeface="Euphemia" panose="020B0503040102020104" pitchFamily="34" charset="0"/>
              </a:rPr>
              <a:t>This is your opportunity to make plan changes, without needing a qualifying event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tx1"/>
                </a:solidFill>
                <a:latin typeface="Euphemia" panose="020B0503040102020104" pitchFamily="34" charset="0"/>
              </a:rPr>
              <a:t>You can Add/Drop/Change Medical, Dental, Vision, and all other supplemental benefits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tx1"/>
                </a:solidFill>
                <a:latin typeface="Euphemia" panose="020B0503040102020104" pitchFamily="34" charset="0"/>
              </a:rPr>
              <a:t>Or Add/Drop Dependents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tx1"/>
                </a:solidFill>
                <a:latin typeface="Euphemia" panose="020B0503040102020104" pitchFamily="34" charset="0"/>
              </a:rPr>
              <a:t>All supporting documents due by August 30, 2023.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spcAft>
                <a:spcPts val="1333"/>
              </a:spcAft>
              <a:buNone/>
            </a:pPr>
            <a:endParaRPr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8717CDD-65DA-A5E8-8335-D9AAA7986D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6000" y="5842000"/>
            <a:ext cx="812800" cy="812800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815A829E-8DEB-4C8E-A97C-92DD35558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7516" y="5998001"/>
            <a:ext cx="1605679" cy="684339"/>
          </a:xfrm>
          <a:prstGeom prst="rect">
            <a:avLst/>
          </a:prstGeom>
        </p:spPr>
      </p:pic>
    </p:spTree>
  </p:cSld>
  <p:clrMapOvr>
    <a:masterClrMapping/>
  </p:clrMapOvr>
  <p:transition advTm="16495">
    <p:fade thruBlk="1"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C81E-CC1B-477A-9640-0AA1B986E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433"/>
            <a:ext cx="12191999" cy="1021600"/>
          </a:xfrm>
        </p:spPr>
        <p:txBody>
          <a:bodyPr>
            <a:normAutofit/>
          </a:bodyPr>
          <a:lstStyle/>
          <a:p>
            <a:r>
              <a:rPr lang="en-US" sz="4267" b="1">
                <a:solidFill>
                  <a:srgbClr val="F68C1E"/>
                </a:solidFill>
                <a:latin typeface="Roboto Condensed"/>
                <a:ea typeface="+mn-ea"/>
                <a:cs typeface="+mn-cs"/>
              </a:rPr>
              <a:t>                        Dates to Remember…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8AFCE-8BF1-4F32-91D2-CC42D1831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9122" y="1420427"/>
            <a:ext cx="8408901" cy="4739672"/>
          </a:xfrm>
        </p:spPr>
        <p:txBody>
          <a:bodyPr/>
          <a:lstStyle/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667">
                <a:latin typeface="Euphemia" panose="020B0503040102020104" pitchFamily="34" charset="0"/>
              </a:rPr>
              <a:t>You must select your benefits online between:</a:t>
            </a:r>
          </a:p>
          <a:p>
            <a:pPr lvl="1" indent="-474121">
              <a:spcBef>
                <a:spcPts val="800"/>
              </a:spcBef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667">
                <a:latin typeface="Euphemia" panose="020B0503040102020104" pitchFamily="34" charset="0"/>
              </a:rPr>
              <a:t> </a:t>
            </a:r>
            <a:r>
              <a:rPr lang="en-US" sz="2667" b="1">
                <a:latin typeface="Euphemia" panose="020B0503040102020104" pitchFamily="34" charset="0"/>
              </a:rPr>
              <a:t>August 14, 2023 and August 28, 2023</a:t>
            </a: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667">
                <a:latin typeface="Euphemia" panose="020B0503040102020104" pitchFamily="34" charset="0"/>
              </a:rPr>
              <a:t>New changes effective:</a:t>
            </a:r>
          </a:p>
          <a:p>
            <a:pPr lvl="1" indent="-474121">
              <a:spcBef>
                <a:spcPts val="800"/>
              </a:spcBef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667" b="1">
                <a:latin typeface="Euphemia" panose="020B0503040102020104" pitchFamily="34" charset="0"/>
              </a:rPr>
              <a:t>October 1, 2023</a:t>
            </a: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667">
                <a:latin typeface="Euphemia" panose="020B0503040102020104" pitchFamily="34" charset="0"/>
              </a:rPr>
              <a:t>New deductions on payroll check dated: 	</a:t>
            </a:r>
          </a:p>
          <a:p>
            <a:pPr lvl="1" indent="-474121">
              <a:spcBef>
                <a:spcPts val="800"/>
              </a:spcBef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667" b="1">
                <a:latin typeface="Euphemia" panose="020B0503040102020104" pitchFamily="34" charset="0"/>
              </a:rPr>
              <a:t>October 13, 2023</a:t>
            </a:r>
          </a:p>
          <a:p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BC4B0445-ED53-42CC-AE0D-1291E7EA9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844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C81E-CC1B-477A-9640-0AA1B986E2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8890" y="2312146"/>
            <a:ext cx="10674220" cy="989012"/>
          </a:xfrm>
        </p:spPr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rgbClr val="F68C1E"/>
                </a:solidFill>
                <a:latin typeface="Roboto Condensed"/>
                <a:ea typeface="+mn-ea"/>
                <a:cs typeface="+mn-cs"/>
              </a:rPr>
              <a:t>What’s changing in October?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C2F0DAC-037B-43A7-BA7D-B0BA05F7E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0089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7F6FC36-838A-3E20-86EC-24F904D0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68C1E"/>
                </a:solidFill>
                <a:latin typeface="Roboto Condensed"/>
              </a:rPr>
              <a:t>PLAN CHANGES</a:t>
            </a:r>
            <a:br>
              <a:rPr lang="en-US" sz="3600" b="1" dirty="0">
                <a:solidFill>
                  <a:srgbClr val="F68C1E"/>
                </a:solidFill>
                <a:latin typeface="Roboto Condensed"/>
              </a:rPr>
            </a:br>
            <a:endParaRPr lang="en-US" sz="3600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956D5CE-7A2A-2FF7-1821-7DB84612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621" y="2015732"/>
            <a:ext cx="9652233" cy="3837473"/>
          </a:xfrm>
        </p:spPr>
        <p:txBody>
          <a:bodyPr/>
          <a:lstStyle/>
          <a:p>
            <a:pPr marL="0" lvl="6" indent="0" algn="ctr">
              <a:spcBef>
                <a:spcPts val="1000"/>
              </a:spcBef>
              <a:buNone/>
            </a:pPr>
            <a:r>
              <a:rPr lang="en-US" sz="3200" b="1" dirty="0" err="1">
                <a:latin typeface="Euphemia" panose="020B0503040102020104" pitchFamily="34" charset="0"/>
              </a:rPr>
              <a:t>Citicare</a:t>
            </a:r>
            <a:r>
              <a:rPr lang="en-US" sz="3200" b="1" dirty="0">
                <a:latin typeface="Euphemia" panose="020B0503040102020104" pitchFamily="34" charset="0"/>
              </a:rPr>
              <a:t> Value Plan</a:t>
            </a:r>
          </a:p>
          <a:p>
            <a:r>
              <a:rPr lang="en-US" dirty="0">
                <a:latin typeface="Euphemia" panose="020B0503040102020104" pitchFamily="34" charset="0"/>
              </a:rPr>
              <a:t>Out of Pocket increase to $5,000 individual, $10,000 family</a:t>
            </a:r>
          </a:p>
          <a:p>
            <a:r>
              <a:rPr lang="en-US" dirty="0">
                <a:latin typeface="Euphemia" panose="020B0503040102020104" pitchFamily="34" charset="0"/>
              </a:rPr>
              <a:t>Prescription co-pay changes</a:t>
            </a:r>
          </a:p>
          <a:p>
            <a:pPr marL="0" lvl="6" indent="0" algn="ctr">
              <a:spcBef>
                <a:spcPts val="1000"/>
              </a:spcBef>
              <a:buNone/>
            </a:pPr>
            <a:r>
              <a:rPr lang="en-US" sz="3200" b="1" dirty="0" err="1">
                <a:latin typeface="Euphemia" panose="020B0503040102020104" pitchFamily="34" charset="0"/>
              </a:rPr>
              <a:t>Citicare</a:t>
            </a:r>
            <a:r>
              <a:rPr lang="en-US" sz="3200" b="1" dirty="0">
                <a:latin typeface="Euphemia" panose="020B0503040102020104" pitchFamily="34" charset="0"/>
              </a:rPr>
              <a:t> CDHP</a:t>
            </a:r>
          </a:p>
          <a:p>
            <a:r>
              <a:rPr lang="en-US" dirty="0">
                <a:latin typeface="Euphemia" panose="020B0503040102020104" pitchFamily="34" charset="0"/>
              </a:rPr>
              <a:t>Prescription co-pay changes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67CEDF-BC59-4ACD-B3FF-32A84032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3F2C89-4C04-4A2F-9B5F-4292DA26910E}"/>
              </a:ext>
            </a:extLst>
          </p:cNvPr>
          <p:cNvSpPr/>
          <p:nvPr/>
        </p:nvSpPr>
        <p:spPr>
          <a:xfrm>
            <a:off x="135938" y="1432986"/>
            <a:ext cx="11739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endParaRPr lang="en-US" sz="2400"/>
          </a:p>
          <a:p>
            <a:pPr>
              <a:buClrTx/>
              <a:buFont typeface="Wingdings" panose="05000000000000000000" pitchFamily="2" charset="2"/>
              <a:buChar char="Ø"/>
            </a:pPr>
            <a:endParaRPr lang="en-US" sz="2400" i="1">
              <a:latin typeface="Georgia" panose="0204050205040502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3D9BE6-04FD-45CE-AB2A-3F28417B17B7}"/>
              </a:ext>
            </a:extLst>
          </p:cNvPr>
          <p:cNvSpPr/>
          <p:nvPr/>
        </p:nvSpPr>
        <p:spPr>
          <a:xfrm>
            <a:off x="822911" y="1781800"/>
            <a:ext cx="5147224" cy="2082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SzPts val="2000"/>
              <a:buFont typeface="Wingdings" panose="05000000000000000000" pitchFamily="2" charset="2"/>
              <a:buChar char="Ø"/>
            </a:pPr>
            <a:endParaRPr lang="en-US">
              <a:latin typeface="Georgia" panose="02040502050405020303" pitchFamily="18" charset="0"/>
            </a:endParaRPr>
          </a:p>
          <a:p>
            <a:pPr marL="380990" lvl="1" indent="-380990">
              <a:buSzPts val="2000"/>
              <a:buFont typeface="Wingdings" panose="05000000000000000000" pitchFamily="2" charset="2"/>
              <a:buChar char="Ø"/>
            </a:pPr>
            <a:endParaRPr lang="en-US">
              <a:latin typeface="Euphemia" panose="020B0503040102020104" pitchFamily="34" charset="0"/>
            </a:endParaRPr>
          </a:p>
          <a:p>
            <a:pPr marL="380990" lvl="1" indent="-380990">
              <a:buSzPts val="2000"/>
              <a:buFont typeface="Wingdings" panose="05000000000000000000" pitchFamily="2" charset="2"/>
              <a:buChar char="Ø"/>
            </a:pPr>
            <a:endParaRPr lang="en-US" sz="2133">
              <a:latin typeface="Georgia" panose="02040502050405020303" pitchFamily="18" charset="0"/>
            </a:endParaRPr>
          </a:p>
          <a:p>
            <a:pPr marL="0" lvl="1">
              <a:buSzPts val="2000"/>
            </a:pPr>
            <a:endParaRPr lang="en-US" sz="2133">
              <a:latin typeface="Georgia" panose="02040502050405020303" pitchFamily="18" charset="0"/>
            </a:endParaRPr>
          </a:p>
          <a:p>
            <a:pPr marL="0" lvl="1">
              <a:buSzPts val="2000"/>
            </a:pPr>
            <a:endParaRPr lang="en-US" sz="2133">
              <a:latin typeface="Georgia" panose="02040502050405020303" pitchFamily="18" charset="0"/>
            </a:endParaRPr>
          </a:p>
          <a:p>
            <a:pPr lvl="1">
              <a:buClrTx/>
              <a:buSzPts val="2000"/>
            </a:pPr>
            <a:endParaRPr lang="en-US" sz="1467">
              <a:latin typeface="Georgia" panose="02040502050405020303" pitchFamily="18" charset="0"/>
            </a:endParaRPr>
          </a:p>
          <a:p>
            <a:pPr>
              <a:buClrTx/>
              <a:buSzPts val="2000"/>
            </a:pPr>
            <a:endParaRPr lang="en-US" sz="1467">
              <a:latin typeface="Georgia" panose="020405020504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0233A2-1761-4E62-9D4F-ADAE19DE2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24" y="63408"/>
            <a:ext cx="967297" cy="852707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F32CA0E1-EA0C-4792-B8A2-F00A50B17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0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549E38-91D1-646C-BEBF-17753CDB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4267" b="1">
                <a:solidFill>
                  <a:srgbClr val="F68C1E"/>
                </a:solidFill>
                <a:latin typeface="Roboto Condensed"/>
                <a:ea typeface="+mn-ea"/>
                <a:cs typeface="+mn-cs"/>
              </a:rPr>
              <a:t>Prescription drug changes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10" name="Table 17">
            <a:extLst>
              <a:ext uri="{FF2B5EF4-FFF2-40B4-BE49-F238E27FC236}">
                <a16:creationId xmlns:a16="http://schemas.microsoft.com/office/drawing/2014/main" id="{A2E31E62-F05F-3AC2-BCD5-72B778224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350875"/>
              </p:ext>
            </p:extLst>
          </p:nvPr>
        </p:nvGraphicFramePr>
        <p:xfrm>
          <a:off x="1450975" y="2514485"/>
          <a:ext cx="9604376" cy="33572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02188">
                  <a:extLst>
                    <a:ext uri="{9D8B030D-6E8A-4147-A177-3AD203B41FA5}">
                      <a16:colId xmlns:a16="http://schemas.microsoft.com/office/drawing/2014/main" val="4031281908"/>
                    </a:ext>
                  </a:extLst>
                </a:gridCol>
                <a:gridCol w="4802188">
                  <a:extLst>
                    <a:ext uri="{9D8B030D-6E8A-4147-A177-3AD203B41FA5}">
                      <a16:colId xmlns:a16="http://schemas.microsoft.com/office/drawing/2014/main" val="3529068107"/>
                    </a:ext>
                  </a:extLst>
                </a:gridCol>
              </a:tblGrid>
              <a:tr h="993747">
                <a:tc>
                  <a:txBody>
                    <a:bodyPr/>
                    <a:lstStyle/>
                    <a:p>
                      <a:r>
                        <a:rPr lang="en-US" sz="2600" err="1">
                          <a:latin typeface="Euphemia" panose="020B0503040102020104" pitchFamily="34" charset="0"/>
                        </a:rPr>
                        <a:t>CitiCare</a:t>
                      </a:r>
                      <a:r>
                        <a:rPr lang="en-US" sz="2600">
                          <a:latin typeface="Euphemia" panose="020B0503040102020104" pitchFamily="34" charset="0"/>
                        </a:rPr>
                        <a:t> Value and CDHP Drugs on Formulary</a:t>
                      </a:r>
                    </a:p>
                  </a:txBody>
                  <a:tcPr marL="134290" marR="134290" marT="67145" marB="67145"/>
                </a:tc>
                <a:tc>
                  <a:txBody>
                    <a:bodyPr/>
                    <a:lstStyle/>
                    <a:p>
                      <a:r>
                        <a:rPr lang="en-US" sz="2600">
                          <a:latin typeface="Euphemia" panose="020B0503040102020104" pitchFamily="34" charset="0"/>
                        </a:rPr>
                        <a:t>30*/90 Day copays</a:t>
                      </a:r>
                    </a:p>
                  </a:txBody>
                  <a:tcPr marL="134290" marR="134290" marT="67145" marB="67145"/>
                </a:tc>
                <a:extLst>
                  <a:ext uri="{0D108BD9-81ED-4DB2-BD59-A6C34878D82A}">
                    <a16:rowId xmlns:a16="http://schemas.microsoft.com/office/drawing/2014/main" val="3160886957"/>
                  </a:ext>
                </a:extLst>
              </a:tr>
              <a:tr h="590877">
                <a:tc>
                  <a:txBody>
                    <a:bodyPr/>
                    <a:lstStyle/>
                    <a:p>
                      <a:r>
                        <a:rPr lang="en-US" sz="2600">
                          <a:latin typeface="Euphemia" panose="020B0503040102020104" pitchFamily="34" charset="0"/>
                        </a:rPr>
                        <a:t>Generic Drugs</a:t>
                      </a:r>
                    </a:p>
                  </a:txBody>
                  <a:tcPr marL="134290" marR="134290" marT="67145" marB="67145"/>
                </a:tc>
                <a:tc>
                  <a:txBody>
                    <a:bodyPr/>
                    <a:lstStyle/>
                    <a:p>
                      <a:r>
                        <a:rPr lang="en-US" sz="2600">
                          <a:latin typeface="Euphemia" panose="020B0503040102020104" pitchFamily="34" charset="0"/>
                        </a:rPr>
                        <a:t>$10/$20 copay</a:t>
                      </a:r>
                    </a:p>
                  </a:txBody>
                  <a:tcPr marL="134290" marR="134290" marT="67145" marB="67145"/>
                </a:tc>
                <a:extLst>
                  <a:ext uri="{0D108BD9-81ED-4DB2-BD59-A6C34878D82A}">
                    <a16:rowId xmlns:a16="http://schemas.microsoft.com/office/drawing/2014/main" val="955391179"/>
                  </a:ext>
                </a:extLst>
              </a:tr>
              <a:tr h="590877">
                <a:tc>
                  <a:txBody>
                    <a:bodyPr/>
                    <a:lstStyle/>
                    <a:p>
                      <a:r>
                        <a:rPr lang="en-US" sz="2600">
                          <a:latin typeface="Euphemia" panose="020B0503040102020104" pitchFamily="34" charset="0"/>
                        </a:rPr>
                        <a:t>Preferred Brand</a:t>
                      </a:r>
                    </a:p>
                  </a:txBody>
                  <a:tcPr marL="134290" marR="134290" marT="67145" marB="67145"/>
                </a:tc>
                <a:tc>
                  <a:txBody>
                    <a:bodyPr/>
                    <a:lstStyle/>
                    <a:p>
                      <a:r>
                        <a:rPr lang="en-US" sz="2600">
                          <a:latin typeface="Euphemia" panose="020B0503040102020104" pitchFamily="34" charset="0"/>
                        </a:rPr>
                        <a:t>$35/$70 copay</a:t>
                      </a:r>
                    </a:p>
                  </a:txBody>
                  <a:tcPr marL="134290" marR="134290" marT="67145" marB="67145"/>
                </a:tc>
                <a:extLst>
                  <a:ext uri="{0D108BD9-81ED-4DB2-BD59-A6C34878D82A}">
                    <a16:rowId xmlns:a16="http://schemas.microsoft.com/office/drawing/2014/main" val="1201642029"/>
                  </a:ext>
                </a:extLst>
              </a:tr>
              <a:tr h="590877">
                <a:tc>
                  <a:txBody>
                    <a:bodyPr/>
                    <a:lstStyle/>
                    <a:p>
                      <a:r>
                        <a:rPr lang="en-US" sz="2600">
                          <a:latin typeface="Euphemia" panose="020B0503040102020104" pitchFamily="34" charset="0"/>
                        </a:rPr>
                        <a:t>Non-Preferred Brand</a:t>
                      </a:r>
                    </a:p>
                  </a:txBody>
                  <a:tcPr marL="134290" marR="134290" marT="67145" marB="67145"/>
                </a:tc>
                <a:tc>
                  <a:txBody>
                    <a:bodyPr/>
                    <a:lstStyle/>
                    <a:p>
                      <a:r>
                        <a:rPr lang="en-US" sz="2600">
                          <a:latin typeface="Euphemia" panose="020B0503040102020104" pitchFamily="34" charset="0"/>
                        </a:rPr>
                        <a:t>$70/$140 copay</a:t>
                      </a:r>
                    </a:p>
                  </a:txBody>
                  <a:tcPr marL="134290" marR="134290" marT="67145" marB="67145"/>
                </a:tc>
                <a:extLst>
                  <a:ext uri="{0D108BD9-81ED-4DB2-BD59-A6C34878D82A}">
                    <a16:rowId xmlns:a16="http://schemas.microsoft.com/office/drawing/2014/main" val="2929757866"/>
                  </a:ext>
                </a:extLst>
              </a:tr>
              <a:tr h="590877">
                <a:tc>
                  <a:txBody>
                    <a:bodyPr/>
                    <a:lstStyle/>
                    <a:p>
                      <a:r>
                        <a:rPr lang="en-US" sz="2600">
                          <a:latin typeface="Euphemia" panose="020B0503040102020104" pitchFamily="34" charset="0"/>
                        </a:rPr>
                        <a:t>Specialty</a:t>
                      </a:r>
                    </a:p>
                  </a:txBody>
                  <a:tcPr marL="134290" marR="134290" marT="67145" marB="67145"/>
                </a:tc>
                <a:tc>
                  <a:txBody>
                    <a:bodyPr/>
                    <a:lstStyle/>
                    <a:p>
                      <a:r>
                        <a:rPr lang="en-US" sz="2600">
                          <a:latin typeface="Euphemia" panose="020B0503040102020104" pitchFamily="34" charset="0"/>
                        </a:rPr>
                        <a:t>$125 copay</a:t>
                      </a:r>
                    </a:p>
                  </a:txBody>
                  <a:tcPr marL="134290" marR="134290" marT="67145" marB="67145"/>
                </a:tc>
                <a:extLst>
                  <a:ext uri="{0D108BD9-81ED-4DB2-BD59-A6C34878D82A}">
                    <a16:rowId xmlns:a16="http://schemas.microsoft.com/office/drawing/2014/main" val="3100994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48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B372-2E8D-760E-6F44-B3D471D5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724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7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Premium Rate Changes</a:t>
            </a:r>
            <a:br>
              <a:rPr lang="en-US" sz="47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br>
              <a:rPr lang="en-US"/>
            </a:br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25963A-30D8-DA7C-0484-55E184C11E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870984"/>
              </p:ext>
            </p:extLst>
          </p:nvPr>
        </p:nvGraphicFramePr>
        <p:xfrm>
          <a:off x="1473694" y="1988598"/>
          <a:ext cx="9601197" cy="1286447"/>
        </p:xfrm>
        <a:graphic>
          <a:graphicData uri="http://schemas.openxmlformats.org/drawingml/2006/table">
            <a:tbl>
              <a:tblPr firstRow="1" firstCol="1" bandRow="1">
                <a:tableStyleId>{327F97BB-C833-4FB7-BDE5-3F7075034690}</a:tableStyleId>
              </a:tblPr>
              <a:tblGrid>
                <a:gridCol w="2722011">
                  <a:extLst>
                    <a:ext uri="{9D8B030D-6E8A-4147-A177-3AD203B41FA5}">
                      <a16:colId xmlns:a16="http://schemas.microsoft.com/office/drawing/2014/main" val="3690756347"/>
                    </a:ext>
                  </a:extLst>
                </a:gridCol>
                <a:gridCol w="1343557">
                  <a:extLst>
                    <a:ext uri="{9D8B030D-6E8A-4147-A177-3AD203B41FA5}">
                      <a16:colId xmlns:a16="http://schemas.microsoft.com/office/drawing/2014/main" val="125860000"/>
                    </a:ext>
                  </a:extLst>
                </a:gridCol>
                <a:gridCol w="1867021">
                  <a:extLst>
                    <a:ext uri="{9D8B030D-6E8A-4147-A177-3AD203B41FA5}">
                      <a16:colId xmlns:a16="http://schemas.microsoft.com/office/drawing/2014/main" val="1992338553"/>
                    </a:ext>
                  </a:extLst>
                </a:gridCol>
                <a:gridCol w="1976076">
                  <a:extLst>
                    <a:ext uri="{9D8B030D-6E8A-4147-A177-3AD203B41FA5}">
                      <a16:colId xmlns:a16="http://schemas.microsoft.com/office/drawing/2014/main" val="1711186223"/>
                    </a:ext>
                  </a:extLst>
                </a:gridCol>
                <a:gridCol w="1692532">
                  <a:extLst>
                    <a:ext uri="{9D8B030D-6E8A-4147-A177-3AD203B41FA5}">
                      <a16:colId xmlns:a16="http://schemas.microsoft.com/office/drawing/2014/main" val="1311271154"/>
                    </a:ext>
                  </a:extLst>
                </a:gridCol>
              </a:tblGrid>
              <a:tr h="611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2023-2024 Premiums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Employee Only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Employee &amp; Spouse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Employee &amp; Child(ren)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Employee &amp; Family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2274429"/>
                  </a:ext>
                </a:extLst>
              </a:tr>
              <a:tr h="33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err="1">
                          <a:effectLst/>
                        </a:rPr>
                        <a:t>Citicare</a:t>
                      </a:r>
                      <a:r>
                        <a:rPr lang="en-US" sz="1600" u="none" strike="noStrike">
                          <a:effectLst/>
                        </a:rPr>
                        <a:t> Value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$70.34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$285.36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$233.47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$402.11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3963693"/>
                  </a:ext>
                </a:extLst>
              </a:tr>
              <a:tr h="33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err="1">
                          <a:effectLst/>
                        </a:rPr>
                        <a:t>Citicare</a:t>
                      </a:r>
                      <a:r>
                        <a:rPr lang="en-US" sz="1600" u="none" strike="noStrike" dirty="0">
                          <a:effectLst/>
                        </a:rPr>
                        <a:t> CDHP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$21.00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$142.46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$116.56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$200.76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5244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795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E2A9310F-9A3C-E09B-90B6-10D2F6DD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97658"/>
            <a:ext cx="4176511" cy="175609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ts val="0"/>
              </a:spcBef>
              <a:buSzPts val="2000"/>
            </a:pPr>
            <a:r>
              <a:rPr lang="en-US" sz="4400" b="1" dirty="0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Your </a:t>
            </a:r>
            <a:r>
              <a:rPr lang="en-US" sz="4400" b="1" dirty="0" err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hsa</a:t>
            </a:r>
            <a:r>
              <a:rPr lang="en-US" sz="4400" b="1" dirty="0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working for you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25ED14-D5D1-FA12-B866-184B6130A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4172212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Don’t forget that the City will contribute $1,300 or $2,600 to your HSA in October. Now is the time to confirm you contribution and make any changes.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The 2023 IRS limit is $3,850 individual, $7,750 for family and will be increasing in 2024 to $4,150 individual and $8,300 for family.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036E7-C9F3-1A60-9467-5059F7148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592" y="162094"/>
            <a:ext cx="5149487" cy="57859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00606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2b09f2-bf7a-4e85-a201-f46582a61ee9" xsi:nil="true"/>
    <lcf76f155ced4ddcb4097134ff3c332f xmlns="6b73a096-849a-4351-91f3-158ca1b82b8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2385410B21F41965636B3DE860A8D" ma:contentTypeVersion="19" ma:contentTypeDescription="Create a new document." ma:contentTypeScope="" ma:versionID="2cd23c475aecac9b7373d8f67082f3eb">
  <xsd:schema xmlns:xsd="http://www.w3.org/2001/XMLSchema" xmlns:xs="http://www.w3.org/2001/XMLSchema" xmlns:p="http://schemas.microsoft.com/office/2006/metadata/properties" xmlns:ns2="922b09f2-bf7a-4e85-a201-f46582a61ee9" xmlns:ns3="6b73a096-849a-4351-91f3-158ca1b82b89" targetNamespace="http://schemas.microsoft.com/office/2006/metadata/properties" ma:root="true" ma:fieldsID="1de12ae2aece527346aa20cb71985c5b" ns2:_="" ns3:_="">
    <xsd:import namespace="922b09f2-bf7a-4e85-a201-f46582a61ee9"/>
    <xsd:import namespace="6b73a096-849a-4351-91f3-158ca1b82b8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2:TaxCatchAll" minOccurs="0"/>
                <xsd:element ref="ns3:MediaServiceLocation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2b09f2-bf7a-4e85-a201-f46582a61e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2ae0ee7-6958-4a7c-ae90-9d69e3b86560}" ma:internalName="TaxCatchAll" ma:showField="CatchAllData" ma:web="922b09f2-bf7a-4e85-a201-f46582a61e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3a096-849a-4351-91f3-158ca1b82b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e4f139-5f2f-4806-9b3d-d883ffc38a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A3E769-5BE9-428C-82CC-0009E1CFD0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E4E9C9-86BC-444B-A66B-DE461652E520}">
  <ds:schemaRefs>
    <ds:schemaRef ds:uri="6b73a096-849a-4351-91f3-158ca1b82b89"/>
    <ds:schemaRef ds:uri="922b09f2-bf7a-4e85-a201-f46582a61ee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03678B-05E9-4236-9689-034CC1483F0F}">
  <ds:schemaRefs>
    <ds:schemaRef ds:uri="6b73a096-849a-4351-91f3-158ca1b82b89"/>
    <ds:schemaRef ds:uri="922b09f2-bf7a-4e85-a201-f46582a61e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123</TotalTime>
  <Words>1839</Words>
  <Application>Microsoft Office PowerPoint</Application>
  <PresentationFormat>Widescreen</PresentationFormat>
  <Paragraphs>205</Paragraphs>
  <Slides>29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Euphemia</vt:lpstr>
      <vt:lpstr>Franklin Gothic Medium</vt:lpstr>
      <vt:lpstr>Georgia</vt:lpstr>
      <vt:lpstr>Gill Sans MT</vt:lpstr>
      <vt:lpstr>InterFace Light</vt:lpstr>
      <vt:lpstr>Roboto Condensed</vt:lpstr>
      <vt:lpstr>Roboto Condensed Light</vt:lpstr>
      <vt:lpstr>Wingdings</vt:lpstr>
      <vt:lpstr>Wingdings 3</vt:lpstr>
      <vt:lpstr>Gallery</vt:lpstr>
      <vt:lpstr>Open Enrollment Resource</vt:lpstr>
      <vt:lpstr>PowerPoint Presentation</vt:lpstr>
      <vt:lpstr>What is Open Enrollment?</vt:lpstr>
      <vt:lpstr>                        Dates to Remember…</vt:lpstr>
      <vt:lpstr>What’s changing in October?</vt:lpstr>
      <vt:lpstr>PLAN CHANGES </vt:lpstr>
      <vt:lpstr>Prescription drug changes</vt:lpstr>
      <vt:lpstr>Premium Rate Changes  </vt:lpstr>
      <vt:lpstr>Your hsa working for you</vt:lpstr>
      <vt:lpstr>PowerPoint Presentation</vt:lpstr>
      <vt:lpstr>Medical plan highlights</vt:lpstr>
      <vt:lpstr>    MDLIVE  Virtual Visits     </vt:lpstr>
      <vt:lpstr>PowerPoint Presentation</vt:lpstr>
      <vt:lpstr>PowerPoint Presentation</vt:lpstr>
      <vt:lpstr>Wellness program</vt:lpstr>
      <vt:lpstr>PowerPoint Presentation</vt:lpstr>
      <vt:lpstr>Wellness Program Requirements</vt:lpstr>
      <vt:lpstr>Employee Wellness Platform (coming soon!)</vt:lpstr>
      <vt:lpstr>Wellness Programs</vt:lpstr>
      <vt:lpstr>Wellness Programs</vt:lpstr>
      <vt:lpstr>Health and Wellness Clinic</vt:lpstr>
      <vt:lpstr>Wellness activities take place in person and virtually! Opportunities are announced regularly via Wellness@cctexas.com and HR Liaisons.  </vt:lpstr>
      <vt:lpstr>PowerPoint Presentation</vt:lpstr>
      <vt:lpstr>Employee Assistance Program (EAP) Family Counseling Service</vt:lpstr>
      <vt:lpstr>PowerPoint Presentation</vt:lpstr>
      <vt:lpstr>Meet Alex</vt:lpstr>
      <vt:lpstr>How to Enroll</vt:lpstr>
      <vt:lpstr>How to Enroll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Arriaga</dc:creator>
  <cp:lastModifiedBy>Kathleen Flowers-Madrigal</cp:lastModifiedBy>
  <cp:revision>2</cp:revision>
  <cp:lastPrinted>2023-07-26T14:10:33Z</cp:lastPrinted>
  <dcterms:created xsi:type="dcterms:W3CDTF">2022-07-21T16:11:31Z</dcterms:created>
  <dcterms:modified xsi:type="dcterms:W3CDTF">2023-08-24T16:00:34Z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0x010100D682385410B21F41965636B3DE860A8D</vt:lpwstr>
  </property>
  <property fmtid="{D5CDD505-2E9C-101B-9397-08002B2CF9AE}" pid="3" name="MediaServiceImageTags">
    <vt:lpwstr/>
  </property>
</Properties>
</file>