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4"/>
  </p:sldMasterIdLst>
  <p:notesMasterIdLst>
    <p:notesMasterId r:id="rId38"/>
  </p:notesMasterIdLst>
  <p:sldIdLst>
    <p:sldId id="284" r:id="rId5"/>
    <p:sldId id="587" r:id="rId6"/>
    <p:sldId id="257" r:id="rId7"/>
    <p:sldId id="258" r:id="rId8"/>
    <p:sldId id="285" r:id="rId9"/>
    <p:sldId id="313" r:id="rId10"/>
    <p:sldId id="314" r:id="rId11"/>
    <p:sldId id="337" r:id="rId12"/>
    <p:sldId id="578" r:id="rId13"/>
    <p:sldId id="579" r:id="rId14"/>
    <p:sldId id="614" r:id="rId15"/>
    <p:sldId id="577" r:id="rId16"/>
    <p:sldId id="575" r:id="rId17"/>
    <p:sldId id="567" r:id="rId18"/>
    <p:sldId id="551" r:id="rId19"/>
    <p:sldId id="550" r:id="rId20"/>
    <p:sldId id="546" r:id="rId21"/>
    <p:sldId id="576" r:id="rId22"/>
    <p:sldId id="334" r:id="rId23"/>
    <p:sldId id="545" r:id="rId24"/>
    <p:sldId id="548" r:id="rId25"/>
    <p:sldId id="324" r:id="rId26"/>
    <p:sldId id="547" r:id="rId27"/>
    <p:sldId id="574" r:id="rId28"/>
    <p:sldId id="585" r:id="rId29"/>
    <p:sldId id="586" r:id="rId30"/>
    <p:sldId id="532" r:id="rId31"/>
    <p:sldId id="277" r:id="rId32"/>
    <p:sldId id="335" r:id="rId33"/>
    <p:sldId id="336" r:id="rId34"/>
    <p:sldId id="305" r:id="rId35"/>
    <p:sldId id="572" r:id="rId36"/>
    <p:sldId id="297"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47290826-71E3-4BE4-9F32-C4CC142C06FD}" type="datetimeFigureOut">
              <a:rPr lang="en-US" smtClean="0"/>
              <a:t>8/2/2024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C179ECFC-86F7-43B0-8EE0-139D87083905}" type="slidenum">
              <a:rPr lang="en-US" smtClean="0"/>
              <a:t>‹#›</a:t>
            </a:fld>
            <a:endParaRPr lang="en-US"/>
          </a:p>
        </p:txBody>
      </p:sp>
    </p:spTree>
    <p:extLst>
      <p:ext uri="{BB962C8B-B14F-4D97-AF65-F5344CB8AC3E}">
        <p14:creationId xmlns:p14="http://schemas.microsoft.com/office/powerpoint/2010/main" val="122735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sz="1400"/>
          </a:p>
        </p:txBody>
      </p:sp>
    </p:spTree>
    <p:extLst>
      <p:ext uri="{BB962C8B-B14F-4D97-AF65-F5344CB8AC3E}">
        <p14:creationId xmlns:p14="http://schemas.microsoft.com/office/powerpoint/2010/main" val="364824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887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649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pPr marL="237356" indent="-237356" defTabSz="949426">
              <a:spcBef>
                <a:spcPts val="1246"/>
              </a:spcBef>
              <a:buSzPct val="110000"/>
              <a:buFont typeface="Arial" pitchFamily="34" charset="0"/>
              <a:buChar char="•"/>
            </a:pPr>
            <a:endParaRPr lang="en-US" kern="1200">
              <a:solidFill>
                <a:srgbClr val="FFFFFF"/>
              </a:solidFill>
            </a:endParaRPr>
          </a:p>
          <a:p>
            <a:pPr defTabSz="949426">
              <a:spcBef>
                <a:spcPts val="1246"/>
              </a:spcBef>
              <a:buSzPct val="110000"/>
            </a:pPr>
            <a:endParaRPr lang="en-US" kern="1200">
              <a:solidFill>
                <a:srgbClr val="FFFFFF"/>
              </a:solidFill>
            </a:endParaRPr>
          </a:p>
        </p:txBody>
      </p:sp>
    </p:spTree>
    <p:extLst>
      <p:ext uri="{BB962C8B-B14F-4D97-AF65-F5344CB8AC3E}">
        <p14:creationId xmlns:p14="http://schemas.microsoft.com/office/powerpoint/2010/main" val="92345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845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840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A6BD3A-E8E6-4F02-9942-7DB24EA8E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1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pPr defTabSz="949426">
              <a:spcBef>
                <a:spcPts val="1246"/>
              </a:spcBef>
              <a:buSzPct val="110000"/>
            </a:pPr>
            <a:endParaRPr lang="en-US" kern="1200">
              <a:solidFill>
                <a:srgbClr val="FFFFFF"/>
              </a:solidFill>
            </a:endParaRPr>
          </a:p>
        </p:txBody>
      </p:sp>
    </p:spTree>
    <p:extLst>
      <p:ext uri="{BB962C8B-B14F-4D97-AF65-F5344CB8AC3E}">
        <p14:creationId xmlns:p14="http://schemas.microsoft.com/office/powerpoint/2010/main" val="281847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475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0177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278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31800" y="708025"/>
            <a:ext cx="6300788" cy="35448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16620" y="4489387"/>
            <a:ext cx="5732949" cy="4253103"/>
          </a:xfrm>
          <a:prstGeom prst="rect">
            <a:avLst/>
          </a:prstGeom>
        </p:spPr>
        <p:txBody>
          <a:bodyPr spcFirstLastPara="1" wrap="square" lIns="94927" tIns="94927" rIns="94927" bIns="94927" anchor="t" anchorCtr="0">
            <a:no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31800" y="708025"/>
            <a:ext cx="6300788" cy="35448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716620" y="4489387"/>
            <a:ext cx="5732949" cy="4253103"/>
          </a:xfrm>
          <a:prstGeom prst="rect">
            <a:avLst/>
          </a:prstGeom>
        </p:spPr>
        <p:txBody>
          <a:bodyPr spcFirstLastPara="1" wrap="square" lIns="94927" tIns="94927" rIns="94927" bIns="94927" anchor="t" anchorCtr="0">
            <a:noAutofit/>
          </a:bodyPr>
          <a:lstStyle/>
          <a:p>
            <a:endParaRPr 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918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668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711" lvl="5" indent="-296711">
              <a:buFont typeface="Wingdings" panose="05000000000000000000" pitchFamily="2" charset="2"/>
              <a:buChar char="Ø"/>
            </a:pPr>
            <a:endParaRPr lang="en-US" i="0">
              <a:solidFill>
                <a:schemeClr val="tx1"/>
              </a:solidFill>
              <a:latin typeface="Georgia" panose="02040502050405020303" pitchFamily="18" charset="0"/>
            </a:endParaRPr>
          </a:p>
          <a:p>
            <a:pPr marL="145059"/>
            <a:endParaRPr lang="en-US">
              <a:latin typeface="InterFace Light"/>
            </a:endParaRPr>
          </a:p>
        </p:txBody>
      </p:sp>
    </p:spTree>
    <p:extLst>
      <p:ext uri="{BB962C8B-B14F-4D97-AF65-F5344CB8AC3E}">
        <p14:creationId xmlns:p14="http://schemas.microsoft.com/office/powerpoint/2010/main" val="105933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9ECFC-86F7-43B0-8EE0-139D87083905}" type="slidenum">
              <a:rPr lang="en-US" smtClean="0"/>
              <a:t>8</a:t>
            </a:fld>
            <a:endParaRPr lang="en-US"/>
          </a:p>
        </p:txBody>
      </p:sp>
    </p:spTree>
    <p:extLst>
      <p:ext uri="{BB962C8B-B14F-4D97-AF65-F5344CB8AC3E}">
        <p14:creationId xmlns:p14="http://schemas.microsoft.com/office/powerpoint/2010/main" val="335479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9ECFC-86F7-43B0-8EE0-139D87083905}" type="slidenum">
              <a:rPr lang="en-US" smtClean="0"/>
              <a:t>9</a:t>
            </a:fld>
            <a:endParaRPr lang="en-US"/>
          </a:p>
        </p:txBody>
      </p:sp>
    </p:spTree>
    <p:extLst>
      <p:ext uri="{BB962C8B-B14F-4D97-AF65-F5344CB8AC3E}">
        <p14:creationId xmlns:p14="http://schemas.microsoft.com/office/powerpoint/2010/main" val="417746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711" lvl="5" indent="-296711">
              <a:buFont typeface="Wingdings" panose="05000000000000000000" pitchFamily="2" charset="2"/>
              <a:buChar char="Ø"/>
            </a:pPr>
            <a:endParaRPr lang="en-US" i="0">
              <a:solidFill>
                <a:schemeClr val="tx1"/>
              </a:solidFill>
              <a:latin typeface="Georgia" panose="02040502050405020303" pitchFamily="18" charset="0"/>
            </a:endParaRPr>
          </a:p>
          <a:p>
            <a:pPr marL="145059"/>
            <a:endParaRPr lang="en-US">
              <a:latin typeface="InterFace Light"/>
            </a:endParaRPr>
          </a:p>
        </p:txBody>
      </p:sp>
    </p:spTree>
    <p:extLst>
      <p:ext uri="{BB962C8B-B14F-4D97-AF65-F5344CB8AC3E}">
        <p14:creationId xmlns:p14="http://schemas.microsoft.com/office/powerpoint/2010/main" val="259530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FB4E5A8A-EB43-44E7-A6E5-D86C57185D85}" type="datetimeFigureOut">
              <a:rPr lang="en-US" smtClean="0"/>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13462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7111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01705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70400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026765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B4E5A8A-EB43-44E7-A6E5-D86C57185D85}" type="datetimeFigureOut">
              <a:rPr lang="en-US" smtClean="0"/>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268253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B4E5A8A-EB43-44E7-A6E5-D86C57185D85}" type="datetimeFigureOut">
              <a:rPr lang="en-US" smtClean="0"/>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1734757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E5A8A-EB43-44E7-A6E5-D86C57185D85}"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5897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E5A8A-EB43-44E7-A6E5-D86C57185D85}"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52990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22" name="Shape 2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9394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Shape 9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Shape 100"/>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1" name="Shape 101"/>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978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E5A8A-EB43-44E7-A6E5-D86C57185D85}"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986856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Shape 78"/>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Shape 79"/>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Shape 8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704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4E5A8A-EB43-44E7-A6E5-D86C57185D85}" type="datetimeFigureOut">
              <a:rPr lang="en-US" smtClean="0"/>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22731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95261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4E5A8A-EB43-44E7-A6E5-D86C57185D85}" type="datetimeFigureOut">
              <a:rPr lang="en-US" smtClean="0"/>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101460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4E5A8A-EB43-44E7-A6E5-D86C57185D85}" type="datetimeFigureOut">
              <a:rPr lang="en-US" smtClean="0"/>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18406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E5A8A-EB43-44E7-A6E5-D86C57185D85}" type="datetimeFigureOut">
              <a:rPr lang="en-US" smtClean="0"/>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68454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359064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E5A8A-EB43-44E7-A6E5-D86C57185D85}" type="datetimeFigureOut">
              <a:rPr lang="en-US" smtClean="0"/>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5F97C-1D88-4C59-8417-33B98D7879AE}" type="slidenum">
              <a:rPr lang="en-US" smtClean="0"/>
              <a:t>‹#›</a:t>
            </a:fld>
            <a:endParaRPr lang="en-US"/>
          </a:p>
        </p:txBody>
      </p:sp>
    </p:spTree>
    <p:extLst>
      <p:ext uri="{BB962C8B-B14F-4D97-AF65-F5344CB8AC3E}">
        <p14:creationId xmlns:p14="http://schemas.microsoft.com/office/powerpoint/2010/main" val="2717594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B4E5A8A-EB43-44E7-A6E5-D86C57185D85}" type="datetimeFigureOut">
              <a:rPr lang="en-US" smtClean="0"/>
              <a:t>8/2/2024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145F97C-1D88-4C59-8417-33B98D7879AE}" type="slidenum">
              <a:rPr lang="en-US" smtClean="0"/>
              <a:t>‹#›</a:t>
            </a:fld>
            <a:endParaRPr lang="en-US"/>
          </a:p>
        </p:txBody>
      </p:sp>
    </p:spTree>
    <p:extLst>
      <p:ext uri="{BB962C8B-B14F-4D97-AF65-F5344CB8AC3E}">
        <p14:creationId xmlns:p14="http://schemas.microsoft.com/office/powerpoint/2010/main" val="3235926922"/>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s://www.myalex.com/corpuschristi/sneakpeek202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2.png"/><Relationship Id="rId4" Type="http://schemas.openxmlformats.org/officeDocument/2006/relationships/image" Target="cid:image002.png@01D8D98B.5894FBF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N6ugKWh0cYCFQR7kgod4wcAXg&amp;url=http://www.learningcc.org/news/city-employees-celebrate-years-of-service/&amp;ei=5RegVZ6oGIT2yQTjj4DwBQ&amp;bvm=bv.96952980,d.cGU&amp;psig=AFQjCNFI55OkZbY8xi6LnQjJ61mElREgMg&amp;ust=1436641630923504"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hyperlink" Target="https://www.myalex.com/corpuschristi/2023" TargetMode="External"/><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hyperlink" Target="http://www.benefitscc.org/" TargetMode="Externa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C71130-30A0-4AC7-B0BB-F32D9FB58A1C}"/>
              </a:ext>
            </a:extLst>
          </p:cNvPr>
          <p:cNvSpPr>
            <a:spLocks noGrp="1"/>
          </p:cNvSpPr>
          <p:nvPr>
            <p:ph type="title" idx="4294967295"/>
          </p:nvPr>
        </p:nvSpPr>
        <p:spPr>
          <a:xfrm>
            <a:off x="3048000" y="4464050"/>
            <a:ext cx="9144000" cy="1641475"/>
          </a:xfrm>
        </p:spPr>
        <p:txBody>
          <a:bodyPr vert="horz" wrap="none" lIns="91440" tIns="45720" rIns="91440" bIns="45720" rtlCol="0" anchor="t">
            <a:normAutofit/>
          </a:bodyPr>
          <a:lstStyle/>
          <a:p>
            <a:pPr algn="r"/>
            <a:b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endPar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highlight>
                <a:srgbClr val="FFFF00"/>
              </a:highlight>
            </a:endParaRPr>
          </a:p>
        </p:txBody>
      </p:sp>
      <p:sp>
        <p:nvSpPr>
          <p:cNvPr id="3" name="Text Placeholder 2">
            <a:extLst>
              <a:ext uri="{FF2B5EF4-FFF2-40B4-BE49-F238E27FC236}">
                <a16:creationId xmlns:a16="http://schemas.microsoft.com/office/drawing/2014/main" id="{366080C5-6502-42D0-819D-4868E0A913BA}"/>
              </a:ext>
            </a:extLst>
          </p:cNvPr>
          <p:cNvSpPr>
            <a:spLocks noGrp="1"/>
          </p:cNvSpPr>
          <p:nvPr>
            <p:ph type="body" idx="4294967295"/>
          </p:nvPr>
        </p:nvSpPr>
        <p:spPr>
          <a:xfrm>
            <a:off x="3048000" y="5064125"/>
            <a:ext cx="9144000" cy="738188"/>
          </a:xfrm>
        </p:spPr>
        <p:txBody>
          <a:bodyPr vert="horz" lIns="91440" tIns="45720" rIns="91440" bIns="45720" rtlCol="0" anchor="b">
            <a:normAutofit/>
          </a:bodyPr>
          <a:lstStyle/>
          <a:p>
            <a:pPr marL="0" indent="0" algn="r">
              <a:buNone/>
            </a:pPr>
            <a:r>
              <a:rPr lang="en-US" sz="3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hlinkClick r:id="rId4"/>
              </a:rPr>
              <a:t>Benefits Sneak Peek — ALEX (myalex.com)</a:t>
            </a:r>
            <a:endParaRPr lang="en-US" sz="3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ndParaRPr>
          </a:p>
        </p:txBody>
      </p:sp>
      <p:pic>
        <p:nvPicPr>
          <p:cNvPr id="9" name="Picture 8" descr="A close-up of a certificate&#10;&#10;Description automatically generated">
            <a:extLst>
              <a:ext uri="{FF2B5EF4-FFF2-40B4-BE49-F238E27FC236}">
                <a16:creationId xmlns:a16="http://schemas.microsoft.com/office/drawing/2014/main" id="{EA01AB31-78B4-843A-872E-F8EFE6B3F3C1}"/>
              </a:ext>
            </a:extLst>
          </p:cNvPr>
          <p:cNvPicPr>
            <a:picLocks noChangeAspect="1"/>
          </p:cNvPicPr>
          <p:nvPr/>
        </p:nvPicPr>
        <p:blipFill>
          <a:blip r:embed="rId5">
            <a:extLst>
              <a:ext uri="{28A0092B-C50C-407E-A947-70E740481C1C}">
                <a14:useLocalDpi xmlns:a14="http://schemas.microsoft.com/office/drawing/2010/main" val="0"/>
              </a:ext>
            </a:extLst>
          </a:blip>
          <a:srcRect l="1161" r="10891" b="3"/>
          <a:stretch/>
        </p:blipFill>
        <p:spPr>
          <a:xfrm>
            <a:off x="1132294" y="366728"/>
            <a:ext cx="5085626" cy="3409940"/>
          </a:xfrm>
          <a:prstGeom prst="rect">
            <a:avLst/>
          </a:prstGeom>
          <a:effectLst>
            <a:reflection blurRad="38100" stA="52000" endA="300" endPos="30000" dir="5400000" sy="-100000" algn="bl" rotWithShape="0"/>
            <a:softEdge rad="19050"/>
          </a:effectLst>
        </p:spPr>
      </p:pic>
      <p:sp>
        <p:nvSpPr>
          <p:cNvPr id="8" name="Text Placeholder 2">
            <a:extLst>
              <a:ext uri="{FF2B5EF4-FFF2-40B4-BE49-F238E27FC236}">
                <a16:creationId xmlns:a16="http://schemas.microsoft.com/office/drawing/2014/main" id="{E52284FC-771E-43DD-95BD-898EEEF8A938}"/>
              </a:ext>
            </a:extLst>
          </p:cNvPr>
          <p:cNvSpPr txBox="1">
            <a:spLocks/>
          </p:cNvSpPr>
          <p:nvPr/>
        </p:nvSpPr>
        <p:spPr>
          <a:xfrm>
            <a:off x="7303238" y="4464028"/>
            <a:ext cx="4348249" cy="2108628"/>
          </a:xfrm>
          <a:prstGeom prst="rect">
            <a:avLst/>
          </a:prstGeom>
        </p:spPr>
        <p:txBody>
          <a:bodyPr vert="horz" lIns="121920" tIns="60960" rIns="121920" bIns="60960" rtlCol="0" anchor="t">
            <a:noAutofit/>
          </a:bodyPr>
          <a:lst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a:lstStyle>
          <a:p>
            <a:pPr marL="0" indent="0">
              <a:buClr>
                <a:srgbClr val="002060"/>
              </a:buClr>
              <a:buSzPts val="2000"/>
              <a:buNone/>
            </a:pPr>
            <a:endParaRPr lang="en-US" sz="1600">
              <a:solidFill>
                <a:schemeClr val="tx1"/>
              </a:solidFill>
              <a:latin typeface="Georgia" panose="02040502050405020303" pitchFamily="18" charset="0"/>
            </a:endParaRPr>
          </a:p>
        </p:txBody>
      </p:sp>
    </p:spTree>
    <p:extLst>
      <p:ext uri="{BB962C8B-B14F-4D97-AF65-F5344CB8AC3E}">
        <p14:creationId xmlns:p14="http://schemas.microsoft.com/office/powerpoint/2010/main" val="391670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82DB-5C06-440A-7AB2-AC1BE1318626}"/>
              </a:ext>
            </a:extLst>
          </p:cNvPr>
          <p:cNvSpPr>
            <a:spLocks noGrp="1"/>
          </p:cNvSpPr>
          <p:nvPr>
            <p:ph type="title"/>
          </p:nvPr>
        </p:nvSpPr>
        <p:spPr/>
        <p:txBody>
          <a:bodyPr>
            <a:normAutofit/>
          </a:bodyPr>
          <a:lstStyle/>
          <a:p>
            <a:pPr algn="ctr"/>
            <a:r>
              <a:rPr lang="en-US" sz="4200" b="1">
                <a:solidFill>
                  <a:srgbClr val="F68C1E"/>
                </a:solidFill>
                <a:latin typeface="Roboto Condensed" panose="02000000000000000000" pitchFamily="2" charset="0"/>
                <a:ea typeface="Roboto Condensed" panose="02000000000000000000" pitchFamily="2" charset="0"/>
              </a:rPr>
              <a:t>Premium Rate </a:t>
            </a:r>
            <a:br>
              <a:rPr lang="en-US" sz="4200" b="1">
                <a:solidFill>
                  <a:srgbClr val="F68C1E"/>
                </a:solidFill>
                <a:latin typeface="Roboto Condensed" panose="02000000000000000000" pitchFamily="2" charset="0"/>
                <a:ea typeface="Roboto Condensed" panose="02000000000000000000" pitchFamily="2" charset="0"/>
              </a:rPr>
            </a:br>
            <a:r>
              <a:rPr lang="en-US" sz="4200" b="1">
                <a:solidFill>
                  <a:srgbClr val="F68C1E"/>
                </a:solidFill>
                <a:latin typeface="Roboto Condensed" panose="02000000000000000000" pitchFamily="2" charset="0"/>
                <a:ea typeface="Roboto Condensed" panose="02000000000000000000" pitchFamily="2" charset="0"/>
              </a:rPr>
              <a:t>CDHP Plan </a:t>
            </a:r>
          </a:p>
        </p:txBody>
      </p:sp>
      <p:sp>
        <p:nvSpPr>
          <p:cNvPr id="3" name="Content Placeholder 2">
            <a:extLst>
              <a:ext uri="{FF2B5EF4-FFF2-40B4-BE49-F238E27FC236}">
                <a16:creationId xmlns:a16="http://schemas.microsoft.com/office/drawing/2014/main" id="{512D68CA-A2D1-91D4-05C1-0FD8B3D64D70}"/>
              </a:ext>
            </a:extLst>
          </p:cNvPr>
          <p:cNvSpPr>
            <a:spLocks noGrp="1"/>
          </p:cNvSpPr>
          <p:nvPr>
            <p:ph idx="1"/>
          </p:nvPr>
        </p:nvSpPr>
        <p:spPr>
          <a:xfrm>
            <a:off x="1120000" y="1871345"/>
            <a:ext cx="10233800" cy="3642487"/>
          </a:xfrm>
        </p:spPr>
        <p:txBody>
          <a:bodyPr/>
          <a:lstStyle/>
          <a:p>
            <a:pPr marL="0" indent="0">
              <a:buNone/>
            </a:pPr>
            <a:endParaRPr lang="en-US" b="1"/>
          </a:p>
          <a:p>
            <a:pPr marL="0" indent="0">
              <a:buNone/>
            </a:pPr>
            <a:r>
              <a:rPr lang="en-US" b="1"/>
              <a:t>No changes </a:t>
            </a:r>
            <a:r>
              <a:rPr lang="en-US"/>
              <a:t>to the Employee Biweekly Medical Rate for CDHP</a:t>
            </a:r>
          </a:p>
          <a:p>
            <a:pPr marL="0" indent="0">
              <a:buNone/>
            </a:pPr>
            <a:endParaRPr lang="en-US"/>
          </a:p>
          <a:p>
            <a:pPr marL="0" indent="0">
              <a:buNone/>
            </a:pPr>
            <a:endParaRPr lang="en-US"/>
          </a:p>
          <a:p>
            <a:pPr marL="0" indent="0">
              <a:buNone/>
            </a:pPr>
            <a:endParaRPr lang="en-US"/>
          </a:p>
          <a:p>
            <a:pPr marL="0" indent="0">
              <a:buNone/>
            </a:pPr>
            <a:endParaRPr lang="en-US"/>
          </a:p>
        </p:txBody>
      </p:sp>
      <p:graphicFrame>
        <p:nvGraphicFramePr>
          <p:cNvPr id="4" name="Table 3">
            <a:extLst>
              <a:ext uri="{FF2B5EF4-FFF2-40B4-BE49-F238E27FC236}">
                <a16:creationId xmlns:a16="http://schemas.microsoft.com/office/drawing/2014/main" id="{50E0EF45-325B-E01E-DB37-D57C1F8D540B}"/>
              </a:ext>
            </a:extLst>
          </p:cNvPr>
          <p:cNvGraphicFramePr>
            <a:graphicFrameLocks noGrp="1"/>
          </p:cNvGraphicFramePr>
          <p:nvPr>
            <p:extLst>
              <p:ext uri="{D42A27DB-BD31-4B8C-83A1-F6EECF244321}">
                <p14:modId xmlns:p14="http://schemas.microsoft.com/office/powerpoint/2010/main" val="3399961427"/>
              </p:ext>
            </p:extLst>
          </p:nvPr>
        </p:nvGraphicFramePr>
        <p:xfrm>
          <a:off x="1120000" y="3223604"/>
          <a:ext cx="9510250" cy="1142072"/>
        </p:xfrm>
        <a:graphic>
          <a:graphicData uri="http://schemas.openxmlformats.org/drawingml/2006/table">
            <a:tbl>
              <a:tblPr firstRow="1" firstCol="1" bandRow="1"/>
              <a:tblGrid>
                <a:gridCol w="1484374">
                  <a:extLst>
                    <a:ext uri="{9D8B030D-6E8A-4147-A177-3AD203B41FA5}">
                      <a16:colId xmlns:a16="http://schemas.microsoft.com/office/drawing/2014/main" val="3722794505"/>
                    </a:ext>
                  </a:extLst>
                </a:gridCol>
                <a:gridCol w="1673352">
                  <a:extLst>
                    <a:ext uri="{9D8B030D-6E8A-4147-A177-3AD203B41FA5}">
                      <a16:colId xmlns:a16="http://schemas.microsoft.com/office/drawing/2014/main" val="3817777497"/>
                    </a:ext>
                  </a:extLst>
                </a:gridCol>
                <a:gridCol w="2093976">
                  <a:extLst>
                    <a:ext uri="{9D8B030D-6E8A-4147-A177-3AD203B41FA5}">
                      <a16:colId xmlns:a16="http://schemas.microsoft.com/office/drawing/2014/main" val="3532183410"/>
                    </a:ext>
                  </a:extLst>
                </a:gridCol>
                <a:gridCol w="2282860">
                  <a:extLst>
                    <a:ext uri="{9D8B030D-6E8A-4147-A177-3AD203B41FA5}">
                      <a16:colId xmlns:a16="http://schemas.microsoft.com/office/drawing/2014/main" val="1759701096"/>
                    </a:ext>
                  </a:extLst>
                </a:gridCol>
                <a:gridCol w="1975688">
                  <a:extLst>
                    <a:ext uri="{9D8B030D-6E8A-4147-A177-3AD203B41FA5}">
                      <a16:colId xmlns:a16="http://schemas.microsoft.com/office/drawing/2014/main" val="4011691732"/>
                    </a:ext>
                  </a:extLst>
                </a:gridCol>
              </a:tblGrid>
              <a:tr h="353961">
                <a:tc gridSpan="5">
                  <a:txBody>
                    <a:bodyPr/>
                    <a:lstStyle/>
                    <a:p>
                      <a:pPr marL="0" marR="0">
                        <a:lnSpc>
                          <a:spcPct val="107000"/>
                        </a:lnSpc>
                        <a:spcBef>
                          <a:spcPts val="0"/>
                        </a:spcBef>
                        <a:spcAft>
                          <a:spcPts val="0"/>
                        </a:spcAft>
                      </a:pPr>
                      <a:r>
                        <a:rPr lang="en-US" sz="16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BIWEEKLY MEDICAL RATES</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45B0E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9859060"/>
                  </a:ext>
                </a:extLst>
              </a:tr>
              <a:tr h="353961">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Coverage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Only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Spouse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Child(ren)</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Family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3440186850"/>
                  </a:ext>
                </a:extLst>
              </a:tr>
              <a:tr h="35396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kern="100" err="1">
                          <a:effectLst/>
                          <a:latin typeface="Aptos" panose="020B0004020202020204" pitchFamily="34" charset="0"/>
                          <a:ea typeface="Aptos" panose="020B0004020202020204" pitchFamily="34" charset="0"/>
                          <a:cs typeface="Times New Roman" panose="02020603050405020304" pitchFamily="18" charset="0"/>
                        </a:rPr>
                        <a:t>Citicare</a:t>
                      </a:r>
                      <a:r>
                        <a:rPr lang="en-US" sz="1600" b="1" kern="100">
                          <a:effectLst/>
                          <a:latin typeface="Aptos" panose="020B0004020202020204" pitchFamily="34" charset="0"/>
                          <a:ea typeface="Aptos" panose="020B0004020202020204" pitchFamily="34" charset="0"/>
                          <a:cs typeface="Times New Roman" panose="02020603050405020304" pitchFamily="18" charset="0"/>
                        </a:rPr>
                        <a:t> CDHP</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$21.00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$142.46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$116.56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$200.76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1874066390"/>
                  </a:ext>
                </a:extLst>
              </a:tr>
            </a:tbl>
          </a:graphicData>
        </a:graphic>
      </p:graphicFrame>
    </p:spTree>
    <p:extLst>
      <p:ext uri="{BB962C8B-B14F-4D97-AF65-F5344CB8AC3E}">
        <p14:creationId xmlns:p14="http://schemas.microsoft.com/office/powerpoint/2010/main" val="278927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7F6FC36-838A-3E20-86EC-24F904D0B059}"/>
              </a:ext>
            </a:extLst>
          </p:cNvPr>
          <p:cNvSpPr>
            <a:spLocks noGrp="1"/>
          </p:cNvSpPr>
          <p:nvPr>
            <p:ph type="title"/>
          </p:nvPr>
        </p:nvSpPr>
        <p:spPr/>
        <p:txBody>
          <a:bodyPr>
            <a:noAutofit/>
          </a:bodyPr>
          <a:lstStyle/>
          <a:p>
            <a:pPr algn="ctr"/>
            <a:r>
              <a:rPr lang="en-US" sz="4800" b="1">
                <a:solidFill>
                  <a:srgbClr val="F68C1E"/>
                </a:solidFill>
                <a:latin typeface="Roboto Condensed"/>
              </a:rPr>
              <a:t>HSA City Contribution</a:t>
            </a:r>
            <a:endParaRPr lang="en-US" sz="3600"/>
          </a:p>
        </p:txBody>
      </p:sp>
      <p:sp>
        <p:nvSpPr>
          <p:cNvPr id="18" name="Content Placeholder 17">
            <a:extLst>
              <a:ext uri="{FF2B5EF4-FFF2-40B4-BE49-F238E27FC236}">
                <a16:creationId xmlns:a16="http://schemas.microsoft.com/office/drawing/2014/main" id="{7956D5CE-7A2A-2FF7-1821-7DB846129B95}"/>
              </a:ext>
            </a:extLst>
          </p:cNvPr>
          <p:cNvSpPr>
            <a:spLocks noGrp="1"/>
          </p:cNvSpPr>
          <p:nvPr>
            <p:ph idx="1"/>
          </p:nvPr>
        </p:nvSpPr>
        <p:spPr>
          <a:xfrm>
            <a:off x="1402621" y="1891146"/>
            <a:ext cx="9652233" cy="3962060"/>
          </a:xfrm>
        </p:spPr>
        <p:txBody>
          <a:bodyPr>
            <a:normAutofit lnSpcReduction="10000"/>
          </a:bodyPr>
          <a:lstStyle/>
          <a:p>
            <a:pPr marL="457200" lvl="6" indent="-457200">
              <a:spcBef>
                <a:spcPts val="1000"/>
              </a:spcBef>
            </a:pPr>
            <a:r>
              <a:rPr lang="en-US" sz="3200" b="1">
                <a:solidFill>
                  <a:schemeClr val="tx1">
                    <a:lumMod val="85000"/>
                  </a:schemeClr>
                </a:solidFill>
              </a:rPr>
              <a:t>All Employees Enrolled in CDHP eligible</a:t>
            </a:r>
          </a:p>
          <a:p>
            <a:pPr marL="0" lvl="6" indent="0">
              <a:spcBef>
                <a:spcPts val="1000"/>
              </a:spcBef>
              <a:buNone/>
            </a:pPr>
            <a:r>
              <a:rPr lang="en-US" sz="2400" b="1" i="1">
                <a:solidFill>
                  <a:schemeClr val="tx1">
                    <a:lumMod val="85000"/>
                  </a:schemeClr>
                </a:solidFill>
              </a:rPr>
              <a:t>			(unless otherwise noted)</a:t>
            </a:r>
            <a:endParaRPr lang="en-US" sz="3200" b="1" i="1">
              <a:solidFill>
                <a:schemeClr val="tx1">
                  <a:lumMod val="85000"/>
                </a:schemeClr>
              </a:solidFill>
            </a:endParaRPr>
          </a:p>
          <a:p>
            <a:pPr marL="457200" lvl="6" indent="-457200">
              <a:spcBef>
                <a:spcPts val="1000"/>
              </a:spcBef>
            </a:pPr>
            <a:r>
              <a:rPr lang="en-US" sz="3200" b="1">
                <a:solidFill>
                  <a:schemeClr val="tx1">
                    <a:lumMod val="85000"/>
                  </a:schemeClr>
                </a:solidFill>
              </a:rPr>
              <a:t>$1,300 for Employee Only Coverage</a:t>
            </a:r>
          </a:p>
          <a:p>
            <a:pPr marL="457200" lvl="6" indent="-457200">
              <a:spcBef>
                <a:spcPts val="1000"/>
              </a:spcBef>
            </a:pPr>
            <a:r>
              <a:rPr lang="en-US" sz="3200" b="1">
                <a:solidFill>
                  <a:schemeClr val="tx1">
                    <a:lumMod val="85000"/>
                  </a:schemeClr>
                </a:solidFill>
              </a:rPr>
              <a:t>$2,600 for Employee + Dependent Coverage</a:t>
            </a:r>
          </a:p>
          <a:p>
            <a:pPr marL="457200" lvl="6" indent="-457200">
              <a:spcBef>
                <a:spcPts val="1000"/>
              </a:spcBef>
            </a:pPr>
            <a:r>
              <a:rPr lang="en-US" sz="3200" b="1">
                <a:solidFill>
                  <a:schemeClr val="tx1">
                    <a:lumMod val="85000"/>
                  </a:schemeClr>
                </a:solidFill>
              </a:rPr>
              <a:t>Additional One-Time City Contribution to be paid out in January 2025 </a:t>
            </a:r>
            <a:r>
              <a:rPr lang="en-US" sz="2400" b="1">
                <a:solidFill>
                  <a:schemeClr val="tx1">
                    <a:lumMod val="85000"/>
                  </a:schemeClr>
                </a:solidFill>
              </a:rPr>
              <a:t>(pending Council Approval)</a:t>
            </a:r>
          </a:p>
          <a:p>
            <a:pPr marL="914400" lvl="7" indent="-457200">
              <a:spcBef>
                <a:spcPts val="1000"/>
              </a:spcBef>
            </a:pPr>
            <a:r>
              <a:rPr lang="en-US" sz="3200" b="1">
                <a:solidFill>
                  <a:schemeClr val="tx1">
                    <a:lumMod val="85000"/>
                  </a:schemeClr>
                </a:solidFill>
              </a:rPr>
              <a:t>$1,000 for Employee Only</a:t>
            </a:r>
          </a:p>
          <a:p>
            <a:pPr marL="914400" lvl="7" indent="-457200">
              <a:spcBef>
                <a:spcPts val="1000"/>
              </a:spcBef>
            </a:pPr>
            <a:r>
              <a:rPr lang="en-US" sz="3200" b="1">
                <a:solidFill>
                  <a:schemeClr val="tx1">
                    <a:lumMod val="85000"/>
                  </a:schemeClr>
                </a:solidFill>
              </a:rPr>
              <a:t>$2,000 for Employee + Dependents</a:t>
            </a:r>
          </a:p>
          <a:p>
            <a:pPr marL="0" indent="0">
              <a:buNone/>
            </a:pPr>
            <a:endParaRPr lang="en-US">
              <a:solidFill>
                <a:schemeClr val="tx1">
                  <a:lumMod val="85000"/>
                </a:schemeClr>
              </a:solidFill>
            </a:endParaRPr>
          </a:p>
          <a:p>
            <a:pPr marL="0" indent="0">
              <a:buNone/>
            </a:pPr>
            <a:endParaRPr lang="en-US"/>
          </a:p>
        </p:txBody>
      </p:sp>
      <p:sp>
        <p:nvSpPr>
          <p:cNvPr id="2" name="Slide Number Placeholder 1">
            <a:extLst>
              <a:ext uri="{FF2B5EF4-FFF2-40B4-BE49-F238E27FC236}">
                <a16:creationId xmlns:a16="http://schemas.microsoft.com/office/drawing/2014/main" id="{1A67CEDF-BC59-4ACD-B3FF-32A8403272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E93F2C89-4C04-4A2F-9B5F-4292DA26910E}"/>
              </a:ext>
            </a:extLst>
          </p:cNvPr>
          <p:cNvSpPr/>
          <p:nvPr/>
        </p:nvSpPr>
        <p:spPr>
          <a:xfrm>
            <a:off x="135938" y="1432986"/>
            <a:ext cx="11739716"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1"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6" name="Rectangle 5">
            <a:extLst>
              <a:ext uri="{FF2B5EF4-FFF2-40B4-BE49-F238E27FC236}">
                <a16:creationId xmlns:a16="http://schemas.microsoft.com/office/drawing/2014/main" id="{2D3D9BE6-04FD-45CE-AB2A-3F28417B17B7}"/>
              </a:ext>
            </a:extLst>
          </p:cNvPr>
          <p:cNvSpPr/>
          <p:nvPr/>
        </p:nvSpPr>
        <p:spPr>
          <a:xfrm>
            <a:off x="822911" y="1781800"/>
            <a:ext cx="5147224" cy="2082558"/>
          </a:xfrm>
          <a:prstGeom prst="rect">
            <a:avLst/>
          </a:prstGeom>
        </p:spPr>
        <p:txBody>
          <a:bodyPr wrap="square">
            <a:spAutoFit/>
          </a:bodyPr>
          <a:lstStyle/>
          <a:p>
            <a:pPr marL="380990" marR="0" lvl="0" indent="-380990" defTabSz="457200" rtl="0" eaLnBrk="1" fontAlgn="auto" latinLnBrk="0" hangingPunct="1">
              <a:lnSpc>
                <a:spcPct val="100000"/>
              </a:lnSpc>
              <a:spcBef>
                <a:spcPts val="0"/>
              </a:spcBef>
              <a:spcAft>
                <a:spcPts val="0"/>
              </a:spcAft>
              <a:buClrTx/>
              <a:buSzPts val="2000"/>
              <a:buFont typeface="Wingdings" panose="05000000000000000000" pitchFamily="2" charset="2"/>
              <a:buChar char="Ø"/>
              <a:tabLst/>
              <a:defRPr/>
            </a:pPr>
            <a:endParaRPr kumimoji="0" lang="en-US"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a:p>
            <a:pPr marL="380990" marR="0" lvl="1" indent="-380990" defTabSz="457200" rtl="0" eaLnBrk="1" fontAlgn="auto" latinLnBrk="0" hangingPunct="1">
              <a:lnSpc>
                <a:spcPct val="100000"/>
              </a:lnSpc>
              <a:spcBef>
                <a:spcPts val="0"/>
              </a:spcBef>
              <a:spcAft>
                <a:spcPts val="0"/>
              </a:spcAft>
              <a:buClrTx/>
              <a:buSzPts val="2000"/>
              <a:buFont typeface="Wingdings" panose="05000000000000000000" pitchFamily="2" charset="2"/>
              <a:buChar char="Ø"/>
              <a:tabLst/>
              <a:defRPr/>
            </a:pPr>
            <a:endParaRPr kumimoji="0" lang="en-US" sz="1800" b="0" i="0" u="none" strike="noStrike" kern="1200" cap="none" spc="0" normalizeH="0" baseline="0" noProof="0">
              <a:ln>
                <a:noFill/>
              </a:ln>
              <a:solidFill>
                <a:prstClr val="white"/>
              </a:solidFill>
              <a:effectLst/>
              <a:uLnTx/>
              <a:uFillTx/>
              <a:latin typeface="Euphemia" panose="020B0503040102020104" pitchFamily="34" charset="0"/>
              <a:ea typeface="+mn-ea"/>
              <a:cs typeface="+mn-cs"/>
            </a:endParaRPr>
          </a:p>
          <a:p>
            <a:pPr marL="380990" marR="0" lvl="1" indent="-380990" defTabSz="457200" rtl="0" eaLnBrk="1" fontAlgn="auto" latinLnBrk="0" hangingPunct="1">
              <a:lnSpc>
                <a:spcPct val="100000"/>
              </a:lnSpc>
              <a:spcBef>
                <a:spcPts val="0"/>
              </a:spcBef>
              <a:spcAft>
                <a:spcPts val="0"/>
              </a:spcAft>
              <a:buClrTx/>
              <a:buSzPts val="2000"/>
              <a:buFont typeface="Wingdings" panose="05000000000000000000" pitchFamily="2" charset="2"/>
              <a:buChar char="Ø"/>
              <a:tabLst/>
              <a:defRPr/>
            </a:pPr>
            <a:endParaRPr kumimoji="0" lang="en-US" sz="2133"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a:p>
            <a:pPr marL="0" marR="0" lvl="1" indent="0" defTabSz="457200" rtl="0" eaLnBrk="1" fontAlgn="auto" latinLnBrk="0" hangingPunct="1">
              <a:lnSpc>
                <a:spcPct val="100000"/>
              </a:lnSpc>
              <a:spcBef>
                <a:spcPts val="0"/>
              </a:spcBef>
              <a:spcAft>
                <a:spcPts val="0"/>
              </a:spcAft>
              <a:buClrTx/>
              <a:buSzPts val="2000"/>
              <a:buFontTx/>
              <a:buNone/>
              <a:tabLst/>
              <a:defRPr/>
            </a:pPr>
            <a:endParaRPr kumimoji="0" lang="en-US" sz="2133"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a:p>
            <a:pPr marL="0" marR="0" lvl="1" indent="0" defTabSz="457200" rtl="0" eaLnBrk="1" fontAlgn="auto" latinLnBrk="0" hangingPunct="1">
              <a:lnSpc>
                <a:spcPct val="100000"/>
              </a:lnSpc>
              <a:spcBef>
                <a:spcPts val="0"/>
              </a:spcBef>
              <a:spcAft>
                <a:spcPts val="0"/>
              </a:spcAft>
              <a:buClrTx/>
              <a:buSzPts val="2000"/>
              <a:buFontTx/>
              <a:buNone/>
              <a:tabLst/>
              <a:defRPr/>
            </a:pPr>
            <a:endParaRPr kumimoji="0" lang="en-US" sz="2133"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a:p>
            <a:pPr marL="457200" marR="0" lvl="1" indent="0" defTabSz="457200" rtl="0" eaLnBrk="1" fontAlgn="auto" latinLnBrk="0" hangingPunct="1">
              <a:lnSpc>
                <a:spcPct val="100000"/>
              </a:lnSpc>
              <a:spcBef>
                <a:spcPts val="0"/>
              </a:spcBef>
              <a:spcAft>
                <a:spcPts val="0"/>
              </a:spcAft>
              <a:buClrTx/>
              <a:buSzPts val="2000"/>
              <a:buFontTx/>
              <a:buNone/>
              <a:tabLst/>
              <a:defRPr/>
            </a:pPr>
            <a:endParaRPr kumimoji="0" lang="en-US" sz="1467"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a:p>
            <a:pPr marL="0" marR="0" lvl="0" indent="0" defTabSz="457200" rtl="0" eaLnBrk="1" fontAlgn="auto" latinLnBrk="0" hangingPunct="1">
              <a:lnSpc>
                <a:spcPct val="100000"/>
              </a:lnSpc>
              <a:spcBef>
                <a:spcPts val="0"/>
              </a:spcBef>
              <a:spcAft>
                <a:spcPts val="0"/>
              </a:spcAft>
              <a:buClrTx/>
              <a:buSzPts val="2000"/>
              <a:buFontTx/>
              <a:buNone/>
              <a:tabLst/>
              <a:defRPr/>
            </a:pPr>
            <a:endParaRPr kumimoji="0" lang="en-US" sz="1467"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pic>
        <p:nvPicPr>
          <p:cNvPr id="7" name="Picture 6">
            <a:extLst>
              <a:ext uri="{FF2B5EF4-FFF2-40B4-BE49-F238E27FC236}">
                <a16:creationId xmlns:a16="http://schemas.microsoft.com/office/drawing/2014/main" id="{BF0233A2-1761-4E62-9D4F-ADAE19DE2279}"/>
              </a:ext>
            </a:extLst>
          </p:cNvPr>
          <p:cNvPicPr>
            <a:picLocks noChangeAspect="1"/>
          </p:cNvPicPr>
          <p:nvPr/>
        </p:nvPicPr>
        <p:blipFill>
          <a:blip r:embed="rId3"/>
          <a:stretch>
            <a:fillRect/>
          </a:stretch>
        </p:blipFill>
        <p:spPr>
          <a:xfrm>
            <a:off x="435324" y="63408"/>
            <a:ext cx="967297" cy="85270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32CA0E1-EA0C-4792-B8A2-F00A50B1764C}"/>
              </a:ext>
            </a:extLst>
          </p:cNvPr>
          <p:cNvPicPr>
            <a:picLocks noChangeAspect="1"/>
          </p:cNvPicPr>
          <p:nvPr/>
        </p:nvPicPr>
        <p:blipFill>
          <a:blip r:embed="rId4"/>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367811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A9310F-9A3C-E09B-90B6-10D2F6DD7FF9}"/>
              </a:ext>
            </a:extLst>
          </p:cNvPr>
          <p:cNvSpPr>
            <a:spLocks noGrp="1"/>
          </p:cNvSpPr>
          <p:nvPr>
            <p:ph type="title"/>
          </p:nvPr>
        </p:nvSpPr>
        <p:spPr>
          <a:xfrm>
            <a:off x="838201" y="365125"/>
            <a:ext cx="4827104" cy="1325563"/>
          </a:xfrm>
        </p:spPr>
        <p:txBody>
          <a:bodyPr vert="horz" lIns="91440" tIns="45720" rIns="91440" bIns="45720" rtlCol="0" anchor="ctr">
            <a:normAutofit/>
          </a:bodyPr>
          <a:lstStyle/>
          <a:p>
            <a:pPr>
              <a:buSzPts val="2000"/>
            </a:pPr>
            <a:r>
              <a:rPr kumimoji="0" lang="en-US" sz="4200" i="0" u="none" strike="noStrike" cap="all" spc="0" normalizeH="0" baseline="0" noProof="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Your </a:t>
            </a:r>
            <a:r>
              <a:rPr kumimoji="0" lang="en-US" sz="4200" i="0" u="none" strike="noStrike" cap="all" spc="0" normalizeH="0" baseline="0" noProof="0" err="1">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hsa</a:t>
            </a:r>
            <a:r>
              <a:rPr kumimoji="0" lang="en-US" sz="4200" i="0" u="none" strike="noStrike" cap="all" spc="0" normalizeH="0" baseline="0" noProof="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working for you</a:t>
            </a:r>
            <a:endParaRPr lang="en-US" sz="4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 Placeholder 5">
            <a:extLst>
              <a:ext uri="{FF2B5EF4-FFF2-40B4-BE49-F238E27FC236}">
                <a16:creationId xmlns:a16="http://schemas.microsoft.com/office/drawing/2014/main" id="{CF25ED14-D5D1-FA12-B866-184B6130A2E6}"/>
              </a:ext>
            </a:extLst>
          </p:cNvPr>
          <p:cNvSpPr>
            <a:spLocks noGrp="1"/>
          </p:cNvSpPr>
          <p:nvPr>
            <p:ph type="body" sz="half" idx="2"/>
          </p:nvPr>
        </p:nvSpPr>
        <p:spPr>
          <a:xfrm>
            <a:off x="1120000" y="1825625"/>
            <a:ext cx="4545305" cy="4808440"/>
          </a:xfrm>
        </p:spPr>
        <p:txBody>
          <a:bodyPr vert="horz" lIns="91440" tIns="45720" rIns="91440" bIns="45720" rtlCol="0">
            <a:normAutofit/>
          </a:bodyPr>
          <a:lstStyle/>
          <a:p>
            <a:pPr marL="114300" indent="-342900">
              <a:buClr>
                <a:schemeClr val="bg1"/>
              </a:buClr>
              <a:buSzPct val="100000"/>
              <a:buFont typeface="Arial" panose="020B0604020202020204" pitchFamily="34" charset="0"/>
              <a:buChar char="•"/>
            </a:pPr>
            <a:r>
              <a:rPr lang="en-US" sz="2000">
                <a:solidFill>
                  <a:schemeClr val="bg1">
                    <a:lumMod val="85000"/>
                  </a:schemeClr>
                </a:solidFill>
              </a:rPr>
              <a:t>Triple Tax Advantage</a:t>
            </a:r>
          </a:p>
          <a:p>
            <a:pPr marL="571500" lvl="1" indent="-342900">
              <a:buClr>
                <a:schemeClr val="bg1"/>
              </a:buClr>
              <a:buSzPct val="100000"/>
              <a:buFont typeface="Arial" panose="020B0604020202020204" pitchFamily="34" charset="0"/>
              <a:buChar char="•"/>
            </a:pPr>
            <a:r>
              <a:rPr lang="en-US" sz="1800">
                <a:solidFill>
                  <a:schemeClr val="bg1">
                    <a:lumMod val="85000"/>
                  </a:schemeClr>
                </a:solidFill>
              </a:rPr>
              <a:t>Pre-Tax Contribution</a:t>
            </a:r>
          </a:p>
          <a:p>
            <a:pPr marL="571500" lvl="1" indent="-342900">
              <a:buClr>
                <a:schemeClr val="bg1"/>
              </a:buClr>
              <a:buSzPct val="100000"/>
              <a:buFont typeface="Arial" panose="020B0604020202020204" pitchFamily="34" charset="0"/>
              <a:buChar char="•"/>
            </a:pPr>
            <a:r>
              <a:rPr lang="en-US" sz="1800">
                <a:solidFill>
                  <a:schemeClr val="bg1">
                    <a:lumMod val="85000"/>
                  </a:schemeClr>
                </a:solidFill>
              </a:rPr>
              <a:t>Interest earned on HSA balance</a:t>
            </a:r>
          </a:p>
          <a:p>
            <a:pPr marL="571500" lvl="1" indent="-342900">
              <a:buClr>
                <a:schemeClr val="bg1"/>
              </a:buClr>
              <a:buSzPct val="100000"/>
              <a:buFont typeface="Arial" panose="020B0604020202020204" pitchFamily="34" charset="0"/>
              <a:buChar char="•"/>
            </a:pPr>
            <a:r>
              <a:rPr lang="en-US" sz="1800">
                <a:solidFill>
                  <a:schemeClr val="bg1">
                    <a:lumMod val="85000"/>
                  </a:schemeClr>
                </a:solidFill>
              </a:rPr>
              <a:t>Use tax-free for qualified medical expenses</a:t>
            </a:r>
          </a:p>
          <a:p>
            <a:pPr marL="114300" indent="-342900">
              <a:buClr>
                <a:schemeClr val="bg1"/>
              </a:buClr>
              <a:buSzPct val="100000"/>
              <a:buFont typeface="Arial" panose="020B0604020202020204" pitchFamily="34" charset="0"/>
              <a:buChar char="•"/>
            </a:pPr>
            <a:endParaRPr lang="en-US" sz="2000">
              <a:solidFill>
                <a:schemeClr val="bg1">
                  <a:lumMod val="85000"/>
                </a:schemeClr>
              </a:solidFill>
            </a:endParaRPr>
          </a:p>
          <a:p>
            <a:pPr marL="114300" indent="-342900">
              <a:buClr>
                <a:schemeClr val="bg1"/>
              </a:buClr>
              <a:buSzPct val="100000"/>
              <a:buFont typeface="Arial" panose="020B0604020202020204" pitchFamily="34" charset="0"/>
              <a:buChar char="•"/>
            </a:pPr>
            <a:r>
              <a:rPr lang="en-US" sz="2000">
                <a:solidFill>
                  <a:schemeClr val="bg1">
                    <a:lumMod val="85000"/>
                  </a:schemeClr>
                </a:solidFill>
              </a:rPr>
              <a:t>No Use It or Lose It Rule</a:t>
            </a:r>
          </a:p>
          <a:p>
            <a:pPr marL="114300" indent="-342900">
              <a:buClr>
                <a:schemeClr val="bg1"/>
              </a:buClr>
              <a:buSzPct val="100000"/>
              <a:buFont typeface="Arial" panose="020B0604020202020204" pitchFamily="34" charset="0"/>
              <a:buChar char="•"/>
            </a:pPr>
            <a:endParaRPr lang="en-US" sz="2000">
              <a:solidFill>
                <a:schemeClr val="bg1">
                  <a:lumMod val="85000"/>
                </a:schemeClr>
              </a:solidFill>
            </a:endParaRPr>
          </a:p>
          <a:p>
            <a:pPr marL="114300" indent="-342900">
              <a:buClr>
                <a:schemeClr val="bg1"/>
              </a:buClr>
              <a:buSzPct val="100000"/>
              <a:buFont typeface="Arial" panose="020B0604020202020204" pitchFamily="34" charset="0"/>
              <a:buChar char="•"/>
            </a:pPr>
            <a:r>
              <a:rPr lang="en-US" sz="2000">
                <a:solidFill>
                  <a:schemeClr val="bg1">
                    <a:lumMod val="85000"/>
                  </a:schemeClr>
                </a:solidFill>
              </a:rPr>
              <a:t>2024 IRS Limit</a:t>
            </a:r>
          </a:p>
          <a:p>
            <a:pPr marL="514350" lvl="1" indent="-285750">
              <a:buClr>
                <a:schemeClr val="bg1"/>
              </a:buClr>
              <a:buSzPct val="100000"/>
              <a:buFont typeface="Arial" panose="020B0604020202020204" pitchFamily="34" charset="0"/>
              <a:buChar char="•"/>
            </a:pPr>
            <a:r>
              <a:rPr lang="en-US" sz="1800">
                <a:solidFill>
                  <a:schemeClr val="bg1">
                    <a:lumMod val="85000"/>
                  </a:schemeClr>
                </a:solidFill>
              </a:rPr>
              <a:t>$4,150 Individual; $8,300 Family</a:t>
            </a:r>
          </a:p>
          <a:p>
            <a:pPr marL="114300" indent="-342900">
              <a:buClr>
                <a:schemeClr val="bg1"/>
              </a:buClr>
              <a:buSzPct val="100000"/>
              <a:buFont typeface="Arial" panose="020B0604020202020204" pitchFamily="34" charset="0"/>
              <a:buChar char="•"/>
            </a:pPr>
            <a:r>
              <a:rPr lang="en-US" sz="2000">
                <a:solidFill>
                  <a:schemeClr val="bg1">
                    <a:lumMod val="85000"/>
                  </a:schemeClr>
                </a:solidFill>
              </a:rPr>
              <a:t>2025 IRS Limit</a:t>
            </a:r>
          </a:p>
          <a:p>
            <a:pPr marL="514350" lvl="1" indent="-285750">
              <a:buClr>
                <a:schemeClr val="bg1"/>
              </a:buClr>
              <a:buSzPct val="100000"/>
              <a:buFont typeface="Arial" panose="020B0604020202020204" pitchFamily="34" charset="0"/>
              <a:buChar char="•"/>
            </a:pPr>
            <a:r>
              <a:rPr lang="en-US" sz="1800">
                <a:solidFill>
                  <a:schemeClr val="bg1">
                    <a:lumMod val="85000"/>
                  </a:schemeClr>
                </a:solidFill>
              </a:rPr>
              <a:t>$4,300 Individual; $8,550 Family</a:t>
            </a:r>
          </a:p>
          <a:p>
            <a:pPr indent="-228600">
              <a:buFont typeface="Arial" panose="020B0604020202020204" pitchFamily="34" charset="0"/>
              <a:buChar char="•"/>
            </a:pPr>
            <a:endParaRPr lang="en-US" sz="2000">
              <a:gradFill>
                <a:gsLst>
                  <a:gs pos="34000">
                    <a:srgbClr val="EDEDED"/>
                  </a:gs>
                  <a:gs pos="0">
                    <a:srgbClr val="BFBFBF"/>
                  </a:gs>
                  <a:gs pos="100000">
                    <a:srgbClr val="FFFFFF"/>
                  </a:gs>
                </a:gsLst>
                <a:lin ang="4800000" scaled="0"/>
              </a:gradFill>
            </a:endParaRPr>
          </a:p>
        </p:txBody>
      </p:sp>
      <p:pic>
        <p:nvPicPr>
          <p:cNvPr id="3" name="Picture 2">
            <a:extLst>
              <a:ext uri="{FF2B5EF4-FFF2-40B4-BE49-F238E27FC236}">
                <a16:creationId xmlns:a16="http://schemas.microsoft.com/office/drawing/2014/main" id="{5D5036E7-C9F3-1A60-9467-5059F7148E3D}"/>
              </a:ext>
            </a:extLst>
          </p:cNvPr>
          <p:cNvPicPr>
            <a:picLocks noChangeAspect="1"/>
          </p:cNvPicPr>
          <p:nvPr/>
        </p:nvPicPr>
        <p:blipFill>
          <a:blip r:embed="rId3"/>
          <a:stretch>
            <a:fillRect/>
          </a:stretch>
        </p:blipFill>
        <p:spPr>
          <a:xfrm>
            <a:off x="6734531" y="701755"/>
            <a:ext cx="4854495" cy="5454489"/>
          </a:xfrm>
          <a:prstGeom prst="rect">
            <a:avLst/>
          </a:prstGeom>
        </p:spPr>
      </p:pic>
    </p:spTree>
    <p:extLst>
      <p:ext uri="{BB962C8B-B14F-4D97-AF65-F5344CB8AC3E}">
        <p14:creationId xmlns:p14="http://schemas.microsoft.com/office/powerpoint/2010/main" val="108200606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idx="4294967295"/>
          </p:nvPr>
        </p:nvSpPr>
        <p:spPr>
          <a:xfrm>
            <a:off x="0" y="2311400"/>
            <a:ext cx="10674350" cy="989013"/>
          </a:xfrm>
        </p:spPr>
        <p:txBody>
          <a:bodyPr>
            <a:normAutofit/>
          </a:bodyPr>
          <a:lstStyle/>
          <a:p>
            <a:pPr algn="ctr"/>
            <a:r>
              <a:rPr lang="en-US" sz="6000" b="1">
                <a:solidFill>
                  <a:srgbClr val="F68C1E"/>
                </a:solidFill>
                <a:latin typeface="Roboto Condensed"/>
                <a:ea typeface="+mn-ea"/>
                <a:cs typeface="+mn-cs"/>
              </a:rPr>
              <a:t>Medical Plan Highlights</a:t>
            </a:r>
          </a:p>
        </p:txBody>
      </p:sp>
      <p:pic>
        <p:nvPicPr>
          <p:cNvPr id="5" name="Picture 4" descr="Text&#10;&#10;Description automatically generated with medium confidence">
            <a:extLst>
              <a:ext uri="{FF2B5EF4-FFF2-40B4-BE49-F238E27FC236}">
                <a16:creationId xmlns:a16="http://schemas.microsoft.com/office/drawing/2014/main" id="{2C2F0DAC-037B-43A7-BA7D-B0BA05F7EDE9}"/>
              </a:ext>
            </a:extLst>
          </p:cNvPr>
          <p:cNvPicPr>
            <a:picLocks noChangeAspect="1"/>
          </p:cNvPicPr>
          <p:nvPr/>
        </p:nvPicPr>
        <p:blipFill>
          <a:blip r:embed="rId3"/>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31088987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FC61798-6251-4C97-A2EA-E6270722794E}"/>
              </a:ext>
            </a:extLst>
          </p:cNvPr>
          <p:cNvSpPr>
            <a:spLocks noGrp="1"/>
          </p:cNvSpPr>
          <p:nvPr>
            <p:ph idx="1"/>
          </p:nvPr>
        </p:nvSpPr>
        <p:spPr>
          <a:xfrm>
            <a:off x="639192" y="1324503"/>
            <a:ext cx="10209321" cy="5080145"/>
          </a:xfrm>
        </p:spPr>
        <p:txBody>
          <a:bodyPr vert="horz" lIns="91440" tIns="45720" rIns="91440" bIns="45720" rtlCol="0" anchor="t">
            <a:normAutofit fontScale="85000" lnSpcReduction="20000"/>
          </a:bodyPr>
          <a:lstStyle/>
          <a:p>
            <a:pPr marL="0" marR="0" indent="0" algn="just">
              <a:spcAft>
                <a:spcPts val="0"/>
              </a:spcAft>
              <a:buNone/>
            </a:pPr>
            <a:r>
              <a:rPr lang="en-US" sz="2600">
                <a:solidFill>
                  <a:schemeClr val="tx1">
                    <a:lumMod val="85000"/>
                  </a:schemeClr>
                </a:solidFill>
                <a:effectLst/>
                <a:ea typeface="Times New Roman" panose="02020603050405020304" pitchFamily="18" charset="0"/>
              </a:rPr>
              <a:t>Livongo is available at no cost to employees and their family members covered on any of the City’s Medical Plans.* </a:t>
            </a:r>
          </a:p>
          <a:p>
            <a:pPr marL="0" marR="0" indent="0" algn="just">
              <a:spcAft>
                <a:spcPts val="0"/>
              </a:spcAft>
              <a:buNone/>
            </a:pPr>
            <a:endParaRPr lang="en-US" sz="2600">
              <a:solidFill>
                <a:schemeClr val="tx1">
                  <a:lumMod val="85000"/>
                </a:schemeClr>
              </a:solidFill>
              <a:ea typeface="Times New Roman" panose="02020603050405020304" pitchFamily="18" charset="0"/>
            </a:endParaRPr>
          </a:p>
          <a:p>
            <a:pPr marL="0" marR="0" indent="0" algn="just">
              <a:spcAft>
                <a:spcPts val="0"/>
              </a:spcAft>
              <a:buNone/>
            </a:pPr>
            <a:r>
              <a:rPr lang="en-US" sz="2600">
                <a:solidFill>
                  <a:schemeClr val="tx1">
                    <a:lumMod val="85000"/>
                  </a:schemeClr>
                </a:solidFill>
                <a:effectLst/>
                <a:ea typeface="Times New Roman" panose="02020603050405020304" pitchFamily="18" charset="0"/>
              </a:rPr>
              <a:t>By joining you will get:   </a:t>
            </a:r>
          </a:p>
          <a:p>
            <a:pPr marL="0" marR="0" algn="just">
              <a:spcAft>
                <a:spcPts val="0"/>
              </a:spcAft>
            </a:pPr>
            <a:r>
              <a:rPr lang="en-US" sz="2100" b="1">
                <a:solidFill>
                  <a:schemeClr val="tx1">
                    <a:lumMod val="85000"/>
                  </a:schemeClr>
                </a:solidFill>
                <a:effectLst/>
                <a:ea typeface="Times New Roman" panose="02020603050405020304" pitchFamily="18" charset="0"/>
              </a:rPr>
              <a:t>All the support </a:t>
            </a:r>
            <a:r>
              <a:rPr lang="en-US" sz="2100" b="1">
                <a:solidFill>
                  <a:schemeClr val="tx1">
                    <a:lumMod val="85000"/>
                  </a:schemeClr>
                </a:solidFill>
                <a:ea typeface="Times New Roman" panose="02020603050405020304" pitchFamily="18" charset="0"/>
              </a:rPr>
              <a:t>you need</a:t>
            </a:r>
          </a:p>
          <a:p>
            <a:pPr marL="800100" lvl="2" algn="just"/>
            <a:r>
              <a:rPr lang="en-US" sz="1900">
                <a:solidFill>
                  <a:schemeClr val="tx1">
                    <a:lumMod val="85000"/>
                  </a:schemeClr>
                </a:solidFill>
                <a:ea typeface="Times New Roman" panose="02020603050405020304" pitchFamily="18" charset="0"/>
              </a:rPr>
              <a:t>P</a:t>
            </a:r>
            <a:r>
              <a:rPr lang="en-US" sz="1900">
                <a:solidFill>
                  <a:schemeClr val="tx1">
                    <a:lumMod val="85000"/>
                  </a:schemeClr>
                </a:solidFill>
                <a:effectLst/>
                <a:ea typeface="Times New Roman" panose="02020603050405020304" pitchFamily="18" charset="0"/>
              </a:rPr>
              <a:t>ersonalized insights</a:t>
            </a:r>
          </a:p>
          <a:p>
            <a:pPr marL="800100" lvl="2" algn="just"/>
            <a:r>
              <a:rPr lang="en-US" sz="1900">
                <a:solidFill>
                  <a:schemeClr val="tx1">
                    <a:lumMod val="85000"/>
                  </a:schemeClr>
                </a:solidFill>
                <a:effectLst/>
                <a:ea typeface="Times New Roman" panose="02020603050405020304" pitchFamily="18" charset="0"/>
              </a:rPr>
              <a:t>One-on-one coaching </a:t>
            </a:r>
          </a:p>
          <a:p>
            <a:pPr marL="800100" lvl="2" algn="just"/>
            <a:r>
              <a:rPr lang="en-US" sz="1900">
                <a:solidFill>
                  <a:schemeClr val="tx1">
                    <a:lumMod val="85000"/>
                  </a:schemeClr>
                </a:solidFill>
                <a:effectLst/>
                <a:ea typeface="Times New Roman" panose="02020603050405020304" pitchFamily="18" charset="0"/>
              </a:rPr>
              <a:t>Guidance on healthy habits</a:t>
            </a:r>
          </a:p>
          <a:p>
            <a:r>
              <a:rPr lang="en-US" sz="2100" b="1">
                <a:solidFill>
                  <a:schemeClr val="tx1">
                    <a:lumMod val="85000"/>
                  </a:schemeClr>
                </a:solidFill>
              </a:rPr>
              <a:t>Livongo for Diabetes</a:t>
            </a:r>
          </a:p>
          <a:p>
            <a:pPr lvl="1"/>
            <a:r>
              <a:rPr lang="en-US" sz="1900">
                <a:solidFill>
                  <a:schemeClr val="tx1">
                    <a:lumMod val="85000"/>
                  </a:schemeClr>
                </a:solidFill>
              </a:rPr>
              <a:t>Advanced blood glucose meter</a:t>
            </a:r>
          </a:p>
          <a:p>
            <a:pPr lvl="1"/>
            <a:r>
              <a:rPr lang="en-US" sz="1900">
                <a:solidFill>
                  <a:schemeClr val="tx1">
                    <a:lumMod val="85000"/>
                  </a:schemeClr>
                </a:solidFill>
              </a:rPr>
              <a:t>Unlimited test strips  </a:t>
            </a:r>
          </a:p>
          <a:p>
            <a:r>
              <a:rPr lang="en-US" sz="2100" b="1">
                <a:solidFill>
                  <a:schemeClr val="tx1">
                    <a:lumMod val="85000"/>
                  </a:schemeClr>
                </a:solidFill>
              </a:rPr>
              <a:t>Livongo for High Blood Pressure</a:t>
            </a:r>
          </a:p>
          <a:p>
            <a:pPr lvl="1"/>
            <a:r>
              <a:rPr lang="en-US" sz="1900">
                <a:solidFill>
                  <a:schemeClr val="tx1">
                    <a:lumMod val="85000"/>
                  </a:schemeClr>
                </a:solidFill>
              </a:rPr>
              <a:t>Advanced blood pressure monitor</a:t>
            </a:r>
          </a:p>
          <a:p>
            <a:pPr lvl="1"/>
            <a:r>
              <a:rPr lang="en-US" sz="1900">
                <a:solidFill>
                  <a:schemeClr val="tx1">
                    <a:lumMod val="85000"/>
                  </a:schemeClr>
                </a:solidFill>
              </a:rPr>
              <a:t>Easy-to-use app and dashboard</a:t>
            </a:r>
          </a:p>
          <a:p>
            <a:endParaRPr lang="en-US">
              <a:solidFill>
                <a:schemeClr val="tx1">
                  <a:lumMod val="85000"/>
                </a:schemeClr>
              </a:solidFill>
            </a:endParaRPr>
          </a:p>
          <a:p>
            <a:pPr marL="0" indent="0" algn="ctr">
              <a:buNone/>
            </a:pPr>
            <a:r>
              <a:rPr lang="en-US" sz="2400">
                <a:solidFill>
                  <a:schemeClr val="tx1">
                    <a:lumMod val="85000"/>
                  </a:schemeClr>
                </a:solidFill>
              </a:rPr>
              <a:t>To enroll or for more information, visit TeladocHealth.com/Smile/CORPUS</a:t>
            </a:r>
          </a:p>
          <a:p>
            <a:pPr marL="0" indent="0">
              <a:buNone/>
            </a:pPr>
            <a:r>
              <a:rPr lang="en-US" sz="1800">
                <a:solidFill>
                  <a:schemeClr val="tx1">
                    <a:lumMod val="85000"/>
                  </a:schemeClr>
                </a:solidFill>
                <a:effectLst/>
                <a:latin typeface="Calibri"/>
                <a:ea typeface="Calibri" panose="020F0502020204030204" pitchFamily="34" charset="0"/>
                <a:cs typeface="Times New Roman"/>
              </a:rPr>
              <a:t>*</a:t>
            </a:r>
            <a:r>
              <a:rPr lang="en-US" sz="1800">
                <a:solidFill>
                  <a:schemeClr val="tx1">
                    <a:lumMod val="85000"/>
                  </a:schemeClr>
                </a:solidFill>
                <a:latin typeface="Calibri"/>
                <a:ea typeface="Calibri" panose="020F0502020204030204" pitchFamily="34" charset="0"/>
                <a:cs typeface="Times New Roman"/>
              </a:rPr>
              <a:t>Eligibility </a:t>
            </a:r>
            <a:r>
              <a:rPr lang="en-US" sz="1800">
                <a:solidFill>
                  <a:schemeClr val="tx1">
                    <a:lumMod val="85000"/>
                  </a:schemeClr>
                </a:solidFill>
                <a:effectLst/>
                <a:latin typeface="Calibri"/>
                <a:ea typeface="Calibri" panose="020F0502020204030204" pitchFamily="34" charset="0"/>
                <a:cs typeface="Times New Roman"/>
              </a:rPr>
              <a:t>is dependent upon diagnosis of diabetes/high blood pressure by a medical professional.</a:t>
            </a:r>
            <a:r>
              <a:rPr lang="en-US">
                <a:solidFill>
                  <a:schemeClr val="tx1">
                    <a:lumMod val="85000"/>
                  </a:schemeClr>
                </a:solidFill>
                <a:latin typeface="Calibri"/>
                <a:ea typeface="Calibri" panose="020F0502020204030204" pitchFamily="34" charset="0"/>
                <a:cs typeface="Times New Roman"/>
              </a:rPr>
              <a:t> </a:t>
            </a:r>
            <a:endParaRPr lang="en-US" sz="1800">
              <a:solidFill>
                <a:schemeClr val="tx1">
                  <a:lumMod val="85000"/>
                </a:schemeClr>
              </a:solidFill>
              <a:effectLst/>
              <a:latin typeface="Calibri"/>
              <a:ea typeface="Calibri" panose="020F0502020204030204" pitchFamily="34" charset="0"/>
              <a:cs typeface="Times New Roman" panose="02020603050405020304" pitchFamily="18" charset="0"/>
            </a:endParaRPr>
          </a:p>
          <a:p>
            <a:pPr marL="0" indent="0">
              <a:buNone/>
            </a:pPr>
            <a:endParaRPr lang="en-US"/>
          </a:p>
        </p:txBody>
      </p:sp>
      <p:pic>
        <p:nvPicPr>
          <p:cNvPr id="6" name="Picture 5" descr="A picture containing text, sign&#10;&#10;Description automatically generated">
            <a:extLst>
              <a:ext uri="{FF2B5EF4-FFF2-40B4-BE49-F238E27FC236}">
                <a16:creationId xmlns:a16="http://schemas.microsoft.com/office/drawing/2014/main" id="{85F79236-C878-4730-8C6B-162FE2377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690" y="0"/>
            <a:ext cx="1440706" cy="1440706"/>
          </a:xfrm>
          <a:prstGeom prst="rect">
            <a:avLst/>
          </a:prstGeom>
        </p:spPr>
      </p:pic>
      <p:pic>
        <p:nvPicPr>
          <p:cNvPr id="2" name="Picture 1">
            <a:extLst>
              <a:ext uri="{FF2B5EF4-FFF2-40B4-BE49-F238E27FC236}">
                <a16:creationId xmlns:a16="http://schemas.microsoft.com/office/drawing/2014/main" id="{036458C7-95A3-8CC3-5A4E-57BAC2C68163}"/>
              </a:ext>
            </a:extLst>
          </p:cNvPr>
          <p:cNvPicPr>
            <a:picLocks noChangeAspect="1"/>
          </p:cNvPicPr>
          <p:nvPr/>
        </p:nvPicPr>
        <p:blipFill>
          <a:blip r:embed="rId3"/>
          <a:stretch>
            <a:fillRect/>
          </a:stretch>
        </p:blipFill>
        <p:spPr>
          <a:xfrm>
            <a:off x="5413477" y="2708465"/>
            <a:ext cx="3505504" cy="2219136"/>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68FBF9D1-4D33-8C09-D71F-A15347B70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9117" y="5887649"/>
            <a:ext cx="2236150" cy="837748"/>
          </a:xfrm>
          <a:prstGeom prst="rect">
            <a:avLst/>
          </a:prstGeom>
        </p:spPr>
      </p:pic>
      <p:pic>
        <p:nvPicPr>
          <p:cNvPr id="9" name="Picture 8">
            <a:extLst>
              <a:ext uri="{FF2B5EF4-FFF2-40B4-BE49-F238E27FC236}">
                <a16:creationId xmlns:a16="http://schemas.microsoft.com/office/drawing/2014/main" id="{542C8150-AE2D-5A83-AB92-CC94C65449E9}"/>
              </a:ext>
            </a:extLst>
          </p:cNvPr>
          <p:cNvPicPr>
            <a:picLocks noChangeAspect="1"/>
          </p:cNvPicPr>
          <p:nvPr/>
        </p:nvPicPr>
        <p:blipFill>
          <a:blip r:embed="rId5"/>
          <a:stretch>
            <a:fillRect/>
          </a:stretch>
        </p:blipFill>
        <p:spPr>
          <a:xfrm>
            <a:off x="3718581" y="97153"/>
            <a:ext cx="3149776" cy="1040381"/>
          </a:xfrm>
          <a:prstGeom prst="rect">
            <a:avLst/>
          </a:prstGeom>
        </p:spPr>
      </p:pic>
    </p:spTree>
    <p:extLst>
      <p:ext uri="{BB962C8B-B14F-4D97-AF65-F5344CB8AC3E}">
        <p14:creationId xmlns:p14="http://schemas.microsoft.com/office/powerpoint/2010/main" val="39747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7E07B-F4CA-6F6C-9053-F023B7B0C710}"/>
              </a:ext>
            </a:extLst>
          </p:cNvPr>
          <p:cNvSpPr>
            <a:spLocks noGrp="1"/>
          </p:cNvSpPr>
          <p:nvPr>
            <p:ph type="title"/>
          </p:nvPr>
        </p:nvSpPr>
        <p:spPr>
          <a:xfrm>
            <a:off x="485310" y="573024"/>
            <a:ext cx="3602058" cy="1320800"/>
          </a:xfrm>
        </p:spPr>
        <p:txBody>
          <a:bodyPr vert="horz" lIns="91440" tIns="45720" rIns="91440" bIns="45720" rtlCol="0" anchor="ctr">
            <a:normAutofit fontScale="90000"/>
          </a:bodyPr>
          <a:lstStyle/>
          <a:p>
            <a:pPr algn="ctr"/>
            <a:br>
              <a:rPr lang="en-US" sz="3600" b="1">
                <a:solidFill>
                  <a:srgbClr val="F68C1E"/>
                </a:solidFill>
                <a:latin typeface="Roboto Condensed" panose="02000000000000000000" pitchFamily="2" charset="0"/>
                <a:ea typeface="Roboto Condensed" panose="02000000000000000000" pitchFamily="2" charset="0"/>
              </a:rPr>
            </a:br>
            <a:br>
              <a:rPr lang="en-US" sz="3600" b="1">
                <a:solidFill>
                  <a:srgbClr val="F68C1E"/>
                </a:solidFill>
                <a:latin typeface="Roboto Condensed" panose="02000000000000000000" pitchFamily="2" charset="0"/>
                <a:ea typeface="Roboto Condensed" panose="02000000000000000000" pitchFamily="2" charset="0"/>
              </a:rPr>
            </a:br>
            <a:br>
              <a:rPr lang="en-US" sz="3600" b="1">
                <a:solidFill>
                  <a:srgbClr val="F68C1E"/>
                </a:solidFill>
                <a:latin typeface="Roboto Condensed" panose="02000000000000000000" pitchFamily="2" charset="0"/>
                <a:ea typeface="Roboto Condensed" panose="02000000000000000000" pitchFamily="2" charset="0"/>
              </a:rPr>
            </a:br>
            <a:br>
              <a:rPr lang="en-US" sz="3600" b="1">
                <a:solidFill>
                  <a:srgbClr val="F68C1E"/>
                </a:solidFill>
                <a:latin typeface="Roboto Condensed" panose="02000000000000000000" pitchFamily="2" charset="0"/>
                <a:ea typeface="Roboto Condensed" panose="02000000000000000000" pitchFamily="2" charset="0"/>
              </a:rPr>
            </a:br>
            <a:r>
              <a:rPr lang="en-US" sz="3600" b="1">
                <a:solidFill>
                  <a:srgbClr val="F68C1E"/>
                </a:solidFill>
                <a:latin typeface="Roboto Condensed" panose="02000000000000000000" pitchFamily="2" charset="0"/>
                <a:ea typeface="Roboto Condensed" panose="02000000000000000000" pitchFamily="2" charset="0"/>
              </a:rPr>
              <a:t>MDLIVE </a:t>
            </a:r>
            <a:br>
              <a:rPr lang="en-US" sz="3600" b="1">
                <a:solidFill>
                  <a:srgbClr val="F68C1E"/>
                </a:solidFill>
                <a:latin typeface="Roboto Condensed" panose="02000000000000000000" pitchFamily="2" charset="0"/>
                <a:ea typeface="Roboto Condensed" panose="02000000000000000000" pitchFamily="2" charset="0"/>
              </a:rPr>
            </a:br>
            <a:r>
              <a:rPr lang="en-US" sz="3600" b="1">
                <a:solidFill>
                  <a:srgbClr val="F68C1E"/>
                </a:solidFill>
                <a:latin typeface="Roboto Condensed" panose="02000000000000000000" pitchFamily="2" charset="0"/>
                <a:ea typeface="Roboto Condensed" panose="02000000000000000000" pitchFamily="2" charset="0"/>
              </a:rPr>
              <a:t>Virtual Visits</a:t>
            </a:r>
            <a:br>
              <a:rPr lang="en-US" sz="3600"/>
            </a:br>
            <a:br>
              <a:rPr lang="en-US" sz="3600"/>
            </a:br>
            <a:br>
              <a:rPr lang="en-US" sz="2200"/>
            </a:br>
            <a:br>
              <a:rPr lang="en-US" sz="2200"/>
            </a:br>
            <a:br>
              <a:rPr lang="en-US" sz="2200"/>
            </a:br>
            <a:endParaRPr lang="en-US" sz="2200"/>
          </a:p>
        </p:txBody>
      </p:sp>
      <p:sp>
        <p:nvSpPr>
          <p:cNvPr id="2" name="Content Placeholder 1">
            <a:extLst>
              <a:ext uri="{FF2B5EF4-FFF2-40B4-BE49-F238E27FC236}">
                <a16:creationId xmlns:a16="http://schemas.microsoft.com/office/drawing/2014/main" id="{CF0B8C5C-F0AD-2232-2156-FB749B3C41C7}"/>
              </a:ext>
            </a:extLst>
          </p:cNvPr>
          <p:cNvSpPr>
            <a:spLocks noGrp="1"/>
          </p:cNvSpPr>
          <p:nvPr>
            <p:ph sz="half" idx="1"/>
          </p:nvPr>
        </p:nvSpPr>
        <p:spPr>
          <a:xfrm>
            <a:off x="677334" y="2160589"/>
            <a:ext cx="3313641" cy="3880772"/>
          </a:xfrm>
        </p:spPr>
        <p:txBody>
          <a:bodyPr>
            <a:normAutofit/>
          </a:bodyPr>
          <a:lstStyle/>
          <a:p>
            <a:r>
              <a:rPr lang="en-US" sz="2200" b="1" i="0" u="none" strike="noStrike" err="1">
                <a:solidFill>
                  <a:schemeClr val="tx1">
                    <a:lumMod val="85000"/>
                  </a:schemeClr>
                </a:solidFill>
                <a:effectLst/>
              </a:rPr>
              <a:t>MDLive</a:t>
            </a:r>
            <a:r>
              <a:rPr lang="en-US" sz="2200" b="1" i="0" u="none" strike="noStrike">
                <a:solidFill>
                  <a:schemeClr val="tx1">
                    <a:lumMod val="85000"/>
                  </a:schemeClr>
                </a:solidFill>
                <a:effectLst/>
              </a:rPr>
              <a:t> provides virtual doctoring for anyone on the current medical plans.  </a:t>
            </a:r>
          </a:p>
          <a:p>
            <a:r>
              <a:rPr lang="en-US" sz="2200">
                <a:solidFill>
                  <a:schemeClr val="tx1">
                    <a:lumMod val="85000"/>
                  </a:schemeClr>
                </a:solidFill>
              </a:rPr>
              <a:t>Only a $10 co-pay on either plan.</a:t>
            </a:r>
          </a:p>
          <a:p>
            <a:r>
              <a:rPr lang="en-US" sz="2200">
                <a:solidFill>
                  <a:schemeClr val="tx1">
                    <a:lumMod val="85000"/>
                  </a:schemeClr>
                </a:solidFill>
              </a:rPr>
              <a:t>Remember, if you are on the CDHP Plan, you can use your HSA money!</a:t>
            </a:r>
          </a:p>
        </p:txBody>
      </p:sp>
      <p:pic>
        <p:nvPicPr>
          <p:cNvPr id="15" name="Picture 14">
            <a:extLst>
              <a:ext uri="{FF2B5EF4-FFF2-40B4-BE49-F238E27FC236}">
                <a16:creationId xmlns:a16="http://schemas.microsoft.com/office/drawing/2014/main" id="{2EFCFABF-4A97-A232-C582-76C376AB3B05}"/>
              </a:ext>
            </a:extLst>
          </p:cNvPr>
          <p:cNvPicPr>
            <a:picLocks noChangeAspect="1"/>
          </p:cNvPicPr>
          <p:nvPr/>
        </p:nvPicPr>
        <p:blipFill rotWithShape="1">
          <a:blip r:embed="rId2"/>
          <a:srcRect l="1" t="666" r="46646" b="11467"/>
          <a:stretch/>
        </p:blipFill>
        <p:spPr>
          <a:xfrm>
            <a:off x="4694431" y="448056"/>
            <a:ext cx="4476123" cy="5857231"/>
          </a:xfrm>
          <a:prstGeom prst="rect">
            <a:avLst/>
          </a:prstGeom>
        </p:spPr>
      </p:pic>
      <p:pic>
        <p:nvPicPr>
          <p:cNvPr id="3" name="Picture 2">
            <a:extLst>
              <a:ext uri="{FF2B5EF4-FFF2-40B4-BE49-F238E27FC236}">
                <a16:creationId xmlns:a16="http://schemas.microsoft.com/office/drawing/2014/main" id="{575DA87A-7795-45F6-9247-6890F12285BD}"/>
              </a:ext>
            </a:extLst>
          </p:cNvPr>
          <p:cNvPicPr>
            <a:picLocks noChangeAspect="1"/>
          </p:cNvPicPr>
          <p:nvPr/>
        </p:nvPicPr>
        <p:blipFill>
          <a:blip r:embed="rId3"/>
          <a:stretch>
            <a:fillRect/>
          </a:stretch>
        </p:blipFill>
        <p:spPr>
          <a:xfrm>
            <a:off x="9686177" y="5799868"/>
            <a:ext cx="2237426" cy="841321"/>
          </a:xfrm>
          <a:prstGeom prst="rect">
            <a:avLst/>
          </a:prstGeom>
        </p:spPr>
      </p:pic>
      <p:pic>
        <p:nvPicPr>
          <p:cNvPr id="10" name="Picture 9">
            <a:extLst>
              <a:ext uri="{FF2B5EF4-FFF2-40B4-BE49-F238E27FC236}">
                <a16:creationId xmlns:a16="http://schemas.microsoft.com/office/drawing/2014/main" id="{3D556B40-8A1B-FF70-0723-AC66C8057FE9}"/>
              </a:ext>
            </a:extLst>
          </p:cNvPr>
          <p:cNvPicPr>
            <a:picLocks noChangeAspect="1"/>
          </p:cNvPicPr>
          <p:nvPr/>
        </p:nvPicPr>
        <p:blipFill>
          <a:blip r:embed="rId4"/>
          <a:stretch>
            <a:fillRect/>
          </a:stretch>
        </p:blipFill>
        <p:spPr>
          <a:xfrm>
            <a:off x="10740391" y="573024"/>
            <a:ext cx="963251" cy="853514"/>
          </a:xfrm>
          <a:prstGeom prst="rect">
            <a:avLst/>
          </a:prstGeom>
        </p:spPr>
      </p:pic>
    </p:spTree>
    <p:extLst>
      <p:ext uri="{BB962C8B-B14F-4D97-AF65-F5344CB8AC3E}">
        <p14:creationId xmlns:p14="http://schemas.microsoft.com/office/powerpoint/2010/main" val="337576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82D8B615-4262-6B39-B018-59016995481F}"/>
              </a:ext>
            </a:extLst>
          </p:cNvPr>
          <p:cNvSpPr>
            <a:spLocks noGrp="1"/>
          </p:cNvSpPr>
          <p:nvPr>
            <p:ph sz="half" idx="1"/>
          </p:nvPr>
        </p:nvSpPr>
        <p:spPr>
          <a:xfrm>
            <a:off x="375584" y="2160589"/>
            <a:ext cx="4577416" cy="3880772"/>
          </a:xfrm>
        </p:spPr>
        <p:txBody>
          <a:bodyPr>
            <a:normAutofit fontScale="77500" lnSpcReduction="20000"/>
          </a:bodyPr>
          <a:lstStyle/>
          <a:p>
            <a:endParaRPr lang="en-US">
              <a:solidFill>
                <a:schemeClr val="tx1">
                  <a:lumMod val="85000"/>
                </a:schemeClr>
              </a:solidFill>
            </a:endParaRPr>
          </a:p>
          <a:p>
            <a:pPr>
              <a:buClr>
                <a:schemeClr val="tx1"/>
              </a:buClr>
            </a:pPr>
            <a:r>
              <a:rPr lang="en-US">
                <a:solidFill>
                  <a:schemeClr val="tx1">
                    <a:lumMod val="85000"/>
                  </a:schemeClr>
                </a:solidFill>
              </a:rPr>
              <a:t>Available to employees, spouses and dependents over age 13 on BCBS medical plan</a:t>
            </a:r>
          </a:p>
          <a:p>
            <a:pPr>
              <a:buClr>
                <a:schemeClr val="tx1"/>
              </a:buClr>
            </a:pPr>
            <a:r>
              <a:rPr lang="en-US">
                <a:solidFill>
                  <a:schemeClr val="tx1">
                    <a:lumMod val="85000"/>
                  </a:schemeClr>
                </a:solidFill>
              </a:rPr>
              <a:t>Online assessment helps pinpoint the right programs for you, such as:</a:t>
            </a:r>
          </a:p>
          <a:p>
            <a:pPr lvl="1">
              <a:buClr>
                <a:schemeClr val="tx1"/>
              </a:buClr>
            </a:pPr>
            <a:r>
              <a:rPr lang="en-US">
                <a:solidFill>
                  <a:schemeClr val="tx1">
                    <a:lumMod val="85000"/>
                  </a:schemeClr>
                </a:solidFill>
              </a:rPr>
              <a:t>Stress, anxiety and worry</a:t>
            </a:r>
          </a:p>
          <a:p>
            <a:pPr lvl="1">
              <a:buClr>
                <a:schemeClr val="tx1"/>
              </a:buClr>
            </a:pPr>
            <a:r>
              <a:rPr lang="en-US">
                <a:solidFill>
                  <a:schemeClr val="tx1">
                    <a:lumMod val="85000"/>
                  </a:schemeClr>
                </a:solidFill>
              </a:rPr>
              <a:t>Depression</a:t>
            </a:r>
          </a:p>
          <a:p>
            <a:pPr lvl="1">
              <a:buClr>
                <a:schemeClr val="tx1"/>
              </a:buClr>
            </a:pPr>
            <a:r>
              <a:rPr lang="en-US">
                <a:solidFill>
                  <a:schemeClr val="tx1">
                    <a:lumMod val="85000"/>
                  </a:schemeClr>
                </a:solidFill>
              </a:rPr>
              <a:t>Insomnia</a:t>
            </a:r>
          </a:p>
          <a:p>
            <a:pPr lvl="1">
              <a:buClr>
                <a:schemeClr val="tx1"/>
              </a:buClr>
            </a:pPr>
            <a:r>
              <a:rPr lang="en-US">
                <a:solidFill>
                  <a:schemeClr val="tx1">
                    <a:lumMod val="85000"/>
                  </a:schemeClr>
                </a:solidFill>
              </a:rPr>
              <a:t>Social anxiety</a:t>
            </a:r>
          </a:p>
          <a:p>
            <a:pPr lvl="1">
              <a:buClr>
                <a:schemeClr val="tx1"/>
              </a:buClr>
            </a:pPr>
            <a:r>
              <a:rPr lang="en-US">
                <a:solidFill>
                  <a:schemeClr val="tx1">
                    <a:lumMod val="85000"/>
                  </a:schemeClr>
                </a:solidFill>
              </a:rPr>
              <a:t>Substance use</a:t>
            </a:r>
          </a:p>
          <a:p>
            <a:pPr lvl="1">
              <a:buClr>
                <a:schemeClr val="tx1"/>
              </a:buClr>
            </a:pPr>
            <a:r>
              <a:rPr lang="en-US">
                <a:solidFill>
                  <a:schemeClr val="tx1">
                    <a:lumMod val="85000"/>
                  </a:schemeClr>
                </a:solidFill>
              </a:rPr>
              <a:t>Panic</a:t>
            </a:r>
          </a:p>
          <a:p>
            <a:pPr lvl="1">
              <a:buClr>
                <a:schemeClr val="tx1"/>
              </a:buClr>
            </a:pPr>
            <a:r>
              <a:rPr lang="en-US">
                <a:solidFill>
                  <a:schemeClr val="tx1">
                    <a:lumMod val="85000"/>
                  </a:schemeClr>
                </a:solidFill>
              </a:rPr>
              <a:t>Resiliency</a:t>
            </a:r>
          </a:p>
        </p:txBody>
      </p:sp>
      <p:sp>
        <p:nvSpPr>
          <p:cNvPr id="19" name="Content Placeholder 18">
            <a:extLst>
              <a:ext uri="{FF2B5EF4-FFF2-40B4-BE49-F238E27FC236}">
                <a16:creationId xmlns:a16="http://schemas.microsoft.com/office/drawing/2014/main" id="{AC18E337-719E-3265-8E15-A39246099C3D}"/>
              </a:ext>
            </a:extLst>
          </p:cNvPr>
          <p:cNvSpPr>
            <a:spLocks noGrp="1"/>
          </p:cNvSpPr>
          <p:nvPr>
            <p:ph sz="half" idx="2"/>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E896CB22-D534-6372-3EB7-BB14E1A5F142}"/>
              </a:ext>
            </a:extLst>
          </p:cNvPr>
          <p:cNvPicPr>
            <a:picLocks noChangeAspect="1"/>
          </p:cNvPicPr>
          <p:nvPr/>
        </p:nvPicPr>
        <p:blipFill>
          <a:blip r:embed="rId2"/>
          <a:stretch>
            <a:fillRect/>
          </a:stretch>
        </p:blipFill>
        <p:spPr>
          <a:xfrm>
            <a:off x="686479" y="976614"/>
            <a:ext cx="3629489" cy="731471"/>
          </a:xfrm>
          <a:prstGeom prst="rect">
            <a:avLst/>
          </a:prstGeom>
        </p:spPr>
      </p:pic>
      <p:pic>
        <p:nvPicPr>
          <p:cNvPr id="16" name="Picture 15">
            <a:extLst>
              <a:ext uri="{FF2B5EF4-FFF2-40B4-BE49-F238E27FC236}">
                <a16:creationId xmlns:a16="http://schemas.microsoft.com/office/drawing/2014/main" id="{78ABE13F-9B1E-F50D-617D-46B09721496F}"/>
              </a:ext>
            </a:extLst>
          </p:cNvPr>
          <p:cNvPicPr>
            <a:picLocks noChangeAspect="1"/>
          </p:cNvPicPr>
          <p:nvPr/>
        </p:nvPicPr>
        <p:blipFill rotWithShape="1">
          <a:blip r:embed="rId3"/>
          <a:srcRect l="2213" t="9824" r="4382" b="945"/>
          <a:stretch/>
        </p:blipFill>
        <p:spPr>
          <a:xfrm>
            <a:off x="5303520" y="1315726"/>
            <a:ext cx="6202001" cy="5238597"/>
          </a:xfrm>
          <a:prstGeom prst="rect">
            <a:avLst/>
          </a:prstGeom>
        </p:spPr>
      </p:pic>
      <p:pic>
        <p:nvPicPr>
          <p:cNvPr id="3" name="Picture 2">
            <a:extLst>
              <a:ext uri="{FF2B5EF4-FFF2-40B4-BE49-F238E27FC236}">
                <a16:creationId xmlns:a16="http://schemas.microsoft.com/office/drawing/2014/main" id="{C8167D63-E24D-C462-7A1A-2B3C07EAADD6}"/>
              </a:ext>
            </a:extLst>
          </p:cNvPr>
          <p:cNvPicPr>
            <a:picLocks noChangeAspect="1"/>
          </p:cNvPicPr>
          <p:nvPr/>
        </p:nvPicPr>
        <p:blipFill>
          <a:blip r:embed="rId4"/>
          <a:stretch>
            <a:fillRect/>
          </a:stretch>
        </p:blipFill>
        <p:spPr>
          <a:xfrm>
            <a:off x="11091704" y="395117"/>
            <a:ext cx="967297" cy="852707"/>
          </a:xfrm>
          <a:prstGeom prst="rect">
            <a:avLst/>
          </a:prstGeom>
        </p:spPr>
      </p:pic>
    </p:spTree>
    <p:extLst>
      <p:ext uri="{BB962C8B-B14F-4D97-AF65-F5344CB8AC3E}">
        <p14:creationId xmlns:p14="http://schemas.microsoft.com/office/powerpoint/2010/main" val="319193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636E58DC-1E71-93EB-F131-6A878A5BF9FD}"/>
              </a:ext>
            </a:extLst>
          </p:cNvPr>
          <p:cNvSpPr>
            <a:spLocks noGrp="1"/>
          </p:cNvSpPr>
          <p:nvPr>
            <p:ph idx="1"/>
          </p:nvPr>
        </p:nvSpPr>
        <p:spPr>
          <a:xfrm>
            <a:off x="616560" y="1916329"/>
            <a:ext cx="10847128" cy="3956530"/>
          </a:xfrm>
        </p:spPr>
        <p:txBody>
          <a:bodyPr>
            <a:normAutofit/>
          </a:bodyPr>
          <a:lstStyle/>
          <a:p>
            <a:pPr>
              <a:buClr>
                <a:schemeClr val="tx1"/>
              </a:buClr>
            </a:pPr>
            <a:r>
              <a:rPr lang="en-US" sz="2000">
                <a:solidFill>
                  <a:schemeClr val="tx1">
                    <a:lumMod val="85000"/>
                  </a:schemeClr>
                </a:solidFill>
              </a:rPr>
              <a:t>Progyny fertility benefits are available to employees and spouses on the City’s medical plan. </a:t>
            </a:r>
          </a:p>
          <a:p>
            <a:pPr>
              <a:buClr>
                <a:schemeClr val="tx1"/>
              </a:buClr>
            </a:pPr>
            <a:r>
              <a:rPr lang="en-US" sz="2000" b="0" i="0" u="none" strike="noStrike">
                <a:solidFill>
                  <a:schemeClr val="tx1">
                    <a:lumMod val="85000"/>
                  </a:schemeClr>
                </a:solidFill>
                <a:effectLst/>
              </a:rPr>
              <a:t>Includes two smart cycles and Progyny Rx integrated fertility medication coverage.</a:t>
            </a:r>
          </a:p>
          <a:p>
            <a:pPr>
              <a:buClr>
                <a:schemeClr val="tx1"/>
              </a:buClr>
            </a:pPr>
            <a:r>
              <a:rPr lang="en-US" sz="2000">
                <a:solidFill>
                  <a:schemeClr val="tx1">
                    <a:lumMod val="85000"/>
                  </a:schemeClr>
                </a:solidFill>
              </a:rPr>
              <a:t>To learn more, </a:t>
            </a:r>
            <a:r>
              <a:rPr lang="en-US" sz="2000" b="0" i="0">
                <a:solidFill>
                  <a:schemeClr val="tx1">
                    <a:lumMod val="85000"/>
                  </a:schemeClr>
                </a:solidFill>
                <a:effectLst/>
              </a:rPr>
              <a:t>​c</a:t>
            </a:r>
            <a:r>
              <a:rPr lang="en-US" sz="2000">
                <a:solidFill>
                  <a:schemeClr val="tx1">
                    <a:lumMod val="85000"/>
                  </a:schemeClr>
                </a:solidFill>
              </a:rPr>
              <a:t>ontact Progyny at 844-535-0694. At the prompt, enter your employer as “CORPUS”.</a:t>
            </a:r>
          </a:p>
        </p:txBody>
      </p:sp>
      <p:pic>
        <p:nvPicPr>
          <p:cNvPr id="16" name="Picture 15">
            <a:extLst>
              <a:ext uri="{FF2B5EF4-FFF2-40B4-BE49-F238E27FC236}">
                <a16:creationId xmlns:a16="http://schemas.microsoft.com/office/drawing/2014/main" id="{94AFB38B-79F8-A742-F4EA-FB4C622A18AA}"/>
              </a:ext>
            </a:extLst>
          </p:cNvPr>
          <p:cNvPicPr>
            <a:picLocks noChangeAspect="1"/>
          </p:cNvPicPr>
          <p:nvPr/>
        </p:nvPicPr>
        <p:blipFill>
          <a:blip r:embed="rId2"/>
          <a:stretch>
            <a:fillRect/>
          </a:stretch>
        </p:blipFill>
        <p:spPr>
          <a:xfrm>
            <a:off x="2270047" y="3716456"/>
            <a:ext cx="6095190" cy="2394147"/>
          </a:xfrm>
          <a:prstGeom prst="rect">
            <a:avLst/>
          </a:prstGeom>
        </p:spPr>
      </p:pic>
      <p:pic>
        <p:nvPicPr>
          <p:cNvPr id="18" name="Picture 17">
            <a:extLst>
              <a:ext uri="{FF2B5EF4-FFF2-40B4-BE49-F238E27FC236}">
                <a16:creationId xmlns:a16="http://schemas.microsoft.com/office/drawing/2014/main" id="{8C30C56E-69B2-6428-7279-F409E4FFD12A}"/>
              </a:ext>
            </a:extLst>
          </p:cNvPr>
          <p:cNvPicPr>
            <a:picLocks noChangeAspect="1"/>
          </p:cNvPicPr>
          <p:nvPr/>
        </p:nvPicPr>
        <p:blipFill rotWithShape="1">
          <a:blip r:embed="rId3"/>
          <a:srcRect l="10505" t="9718" r="3123" b="21208"/>
          <a:stretch/>
        </p:blipFill>
        <p:spPr>
          <a:xfrm>
            <a:off x="3782443" y="484917"/>
            <a:ext cx="3694176" cy="1000448"/>
          </a:xfrm>
          <a:prstGeom prst="rect">
            <a:avLst/>
          </a:prstGeom>
        </p:spPr>
      </p:pic>
      <p:pic>
        <p:nvPicPr>
          <p:cNvPr id="3" name="Picture 2">
            <a:extLst>
              <a:ext uri="{FF2B5EF4-FFF2-40B4-BE49-F238E27FC236}">
                <a16:creationId xmlns:a16="http://schemas.microsoft.com/office/drawing/2014/main" id="{C87BCBA7-1373-3425-25CE-457B3D4EDF59}"/>
              </a:ext>
            </a:extLst>
          </p:cNvPr>
          <p:cNvPicPr>
            <a:picLocks noChangeAspect="1"/>
          </p:cNvPicPr>
          <p:nvPr/>
        </p:nvPicPr>
        <p:blipFill>
          <a:blip r:embed="rId4"/>
          <a:stretch>
            <a:fillRect/>
          </a:stretch>
        </p:blipFill>
        <p:spPr>
          <a:xfrm>
            <a:off x="9802368" y="5872859"/>
            <a:ext cx="2237426" cy="841321"/>
          </a:xfrm>
          <a:prstGeom prst="rect">
            <a:avLst/>
          </a:prstGeom>
        </p:spPr>
      </p:pic>
      <p:pic>
        <p:nvPicPr>
          <p:cNvPr id="5" name="Picture 4">
            <a:extLst>
              <a:ext uri="{FF2B5EF4-FFF2-40B4-BE49-F238E27FC236}">
                <a16:creationId xmlns:a16="http://schemas.microsoft.com/office/drawing/2014/main" id="{B44EDA1C-93C7-812E-FCBD-9AA0C55A4536}"/>
              </a:ext>
            </a:extLst>
          </p:cNvPr>
          <p:cNvPicPr>
            <a:picLocks noChangeAspect="1"/>
          </p:cNvPicPr>
          <p:nvPr/>
        </p:nvPicPr>
        <p:blipFill>
          <a:blip r:embed="rId5"/>
          <a:stretch>
            <a:fillRect/>
          </a:stretch>
        </p:blipFill>
        <p:spPr>
          <a:xfrm>
            <a:off x="10759440" y="589681"/>
            <a:ext cx="963251" cy="853514"/>
          </a:xfrm>
          <a:prstGeom prst="rect">
            <a:avLst/>
          </a:prstGeom>
        </p:spPr>
      </p:pic>
    </p:spTree>
    <p:extLst>
      <p:ext uri="{BB962C8B-B14F-4D97-AF65-F5344CB8AC3E}">
        <p14:creationId xmlns:p14="http://schemas.microsoft.com/office/powerpoint/2010/main" val="103979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idx="4294967295"/>
          </p:nvPr>
        </p:nvSpPr>
        <p:spPr>
          <a:xfrm>
            <a:off x="-1" y="2311400"/>
            <a:ext cx="12126897" cy="989013"/>
          </a:xfrm>
        </p:spPr>
        <p:txBody>
          <a:bodyPr>
            <a:normAutofit/>
          </a:bodyPr>
          <a:lstStyle/>
          <a:p>
            <a:pPr algn="ctr"/>
            <a:r>
              <a:rPr lang="en-US" sz="6000" b="1">
                <a:solidFill>
                  <a:srgbClr val="F68C1E"/>
                </a:solidFill>
                <a:latin typeface="Roboto Condensed"/>
                <a:ea typeface="+mn-ea"/>
                <a:cs typeface="+mn-cs"/>
              </a:rPr>
              <a:t>Employee Wellness Program</a:t>
            </a:r>
          </a:p>
        </p:txBody>
      </p:sp>
      <p:pic>
        <p:nvPicPr>
          <p:cNvPr id="5" name="Picture 4" descr="Text&#10;&#10;Description automatically generated with medium confidence">
            <a:extLst>
              <a:ext uri="{FF2B5EF4-FFF2-40B4-BE49-F238E27FC236}">
                <a16:creationId xmlns:a16="http://schemas.microsoft.com/office/drawing/2014/main" id="{2C2F0DAC-037B-43A7-BA7D-B0BA05F7EDE9}"/>
              </a:ext>
            </a:extLst>
          </p:cNvPr>
          <p:cNvPicPr>
            <a:picLocks noChangeAspect="1"/>
          </p:cNvPicPr>
          <p:nvPr/>
        </p:nvPicPr>
        <p:blipFill>
          <a:blip r:embed="rId3"/>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422791621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299F3-810A-46FA-B148-9CDC559350B2}"/>
              </a:ext>
            </a:extLst>
          </p:cNvPr>
          <p:cNvSpPr txBox="1"/>
          <p:nvPr/>
        </p:nvSpPr>
        <p:spPr>
          <a:xfrm>
            <a:off x="2157677" y="657549"/>
            <a:ext cx="8098907" cy="830997"/>
          </a:xfrm>
          <a:prstGeom prst="rect">
            <a:avLst/>
          </a:prstGeom>
          <a:noFill/>
        </p:spPr>
        <p:txBody>
          <a:bodyPr wrap="square" rtlCol="0">
            <a:spAutoFit/>
          </a:bodyPr>
          <a:lstStyle/>
          <a:p>
            <a:pPr algn="ctr" defTabSz="457189">
              <a:buClr>
                <a:srgbClr val="FFFFFF"/>
              </a:buClr>
              <a:buSzPts val="2000"/>
            </a:pPr>
            <a:r>
              <a:rPr lang="en-US" sz="4800" b="1">
                <a:ln w="3175" cmpd="sng">
                  <a:noFill/>
                </a:ln>
                <a:solidFill>
                  <a:srgbClr val="F68C1E"/>
                </a:solidFill>
                <a:latin typeface="Roboto Condensed" panose="02000000000000000000" pitchFamily="2" charset="0"/>
                <a:ea typeface="Roboto Condensed" panose="02000000000000000000" pitchFamily="2" charset="0"/>
                <a:cs typeface="+mj-cs"/>
                <a:sym typeface="Roboto Condensed"/>
              </a:rPr>
              <a:t>Wellness Program</a:t>
            </a:r>
          </a:p>
        </p:txBody>
      </p:sp>
      <p:pic>
        <p:nvPicPr>
          <p:cNvPr id="5" name="Picture 4">
            <a:extLst>
              <a:ext uri="{FF2B5EF4-FFF2-40B4-BE49-F238E27FC236}">
                <a16:creationId xmlns:a16="http://schemas.microsoft.com/office/drawing/2014/main" id="{71E8EE08-3C05-4FEA-A01A-4AD9F698C22A}"/>
              </a:ext>
            </a:extLst>
          </p:cNvPr>
          <p:cNvPicPr>
            <a:picLocks noChangeAspect="1"/>
          </p:cNvPicPr>
          <p:nvPr/>
        </p:nvPicPr>
        <p:blipFill>
          <a:blip r:embed="rId3"/>
          <a:stretch>
            <a:fillRect/>
          </a:stretch>
        </p:blipFill>
        <p:spPr>
          <a:xfrm>
            <a:off x="10669858" y="442667"/>
            <a:ext cx="967297" cy="85270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8DC81AA-96B2-4D19-B11F-22367C996396}"/>
              </a:ext>
            </a:extLst>
          </p:cNvPr>
          <p:cNvPicPr>
            <a:picLocks noChangeAspect="1"/>
          </p:cNvPicPr>
          <p:nvPr/>
        </p:nvPicPr>
        <p:blipFill>
          <a:blip r:embed="rId4"/>
          <a:stretch>
            <a:fillRect/>
          </a:stretch>
        </p:blipFill>
        <p:spPr>
          <a:xfrm>
            <a:off x="10087778" y="5853205"/>
            <a:ext cx="1945417" cy="829135"/>
          </a:xfrm>
          <a:prstGeom prst="rect">
            <a:avLst/>
          </a:prstGeom>
        </p:spPr>
      </p:pic>
      <p:sp>
        <p:nvSpPr>
          <p:cNvPr id="16" name="TextBox 15">
            <a:extLst>
              <a:ext uri="{FF2B5EF4-FFF2-40B4-BE49-F238E27FC236}">
                <a16:creationId xmlns:a16="http://schemas.microsoft.com/office/drawing/2014/main" id="{8940B7FD-38C0-4DBE-ACEC-437991964077}"/>
              </a:ext>
            </a:extLst>
          </p:cNvPr>
          <p:cNvSpPr txBox="1"/>
          <p:nvPr/>
        </p:nvSpPr>
        <p:spPr>
          <a:xfrm>
            <a:off x="1081402" y="4296400"/>
            <a:ext cx="9588455" cy="1508105"/>
          </a:xfrm>
          <a:prstGeom prst="rect">
            <a:avLst/>
          </a:prstGeom>
          <a:noFill/>
        </p:spPr>
        <p:txBody>
          <a:bodyPr wrap="square">
            <a:spAutoFit/>
          </a:bodyPr>
          <a:lstStyle/>
          <a:p>
            <a:pPr algn="ctr">
              <a:buClr>
                <a:srgbClr val="002060"/>
              </a:buClr>
              <a:buSzPts val="2000"/>
            </a:pPr>
            <a:r>
              <a:rPr lang="en-US" sz="2400" b="1" i="1" u="sng">
                <a:solidFill>
                  <a:schemeClr val="tx1">
                    <a:lumMod val="85000"/>
                  </a:schemeClr>
                </a:solidFill>
              </a:rPr>
              <a:t>To qualify for the wellness incentive:</a:t>
            </a:r>
          </a:p>
          <a:p>
            <a:pPr algn="ctr">
              <a:buClr>
                <a:srgbClr val="002060"/>
              </a:buClr>
              <a:buSzPts val="2000"/>
            </a:pPr>
            <a:endParaRPr lang="en-US" sz="1000">
              <a:solidFill>
                <a:schemeClr val="tx1">
                  <a:lumMod val="85000"/>
                </a:schemeClr>
              </a:solidFill>
            </a:endParaRPr>
          </a:p>
          <a:p>
            <a:pPr algn="ctr">
              <a:buClr>
                <a:srgbClr val="002060"/>
              </a:buClr>
              <a:buSzPts val="2000"/>
            </a:pPr>
            <a:r>
              <a:rPr lang="en-US" sz="2400">
                <a:solidFill>
                  <a:schemeClr val="tx1">
                    <a:lumMod val="85000"/>
                  </a:schemeClr>
                </a:solidFill>
              </a:rPr>
              <a:t>You are required to complete Steps</a:t>
            </a:r>
          </a:p>
          <a:p>
            <a:pPr algn="ctr">
              <a:buClr>
                <a:srgbClr val="002060"/>
              </a:buClr>
              <a:buSzPts val="2000"/>
            </a:pPr>
            <a:endParaRPr lang="en-US" sz="1000">
              <a:solidFill>
                <a:schemeClr val="tx1">
                  <a:lumMod val="85000"/>
                </a:schemeClr>
              </a:solidFill>
            </a:endParaRPr>
          </a:p>
          <a:p>
            <a:pPr algn="ctr">
              <a:buClr>
                <a:srgbClr val="002060"/>
              </a:buClr>
              <a:buSzPts val="2000"/>
            </a:pPr>
            <a:r>
              <a:rPr lang="en-US" sz="2400">
                <a:solidFill>
                  <a:schemeClr val="tx1">
                    <a:lumMod val="85000"/>
                  </a:schemeClr>
                </a:solidFill>
              </a:rPr>
              <a:t>Your spouse can also earn a discount by completing Step</a:t>
            </a:r>
          </a:p>
        </p:txBody>
      </p:sp>
      <p:pic>
        <p:nvPicPr>
          <p:cNvPr id="4" name="Picture 3">
            <a:extLst>
              <a:ext uri="{FF2B5EF4-FFF2-40B4-BE49-F238E27FC236}">
                <a16:creationId xmlns:a16="http://schemas.microsoft.com/office/drawing/2014/main" id="{CE4F0A62-3F59-4F96-8AA3-B9CF1FC4EEFF}"/>
              </a:ext>
            </a:extLst>
          </p:cNvPr>
          <p:cNvPicPr>
            <a:picLocks noChangeAspect="1"/>
          </p:cNvPicPr>
          <p:nvPr/>
        </p:nvPicPr>
        <p:blipFill rotWithShape="1">
          <a:blip r:embed="rId5"/>
          <a:srcRect b="65511"/>
          <a:stretch/>
        </p:blipFill>
        <p:spPr>
          <a:xfrm>
            <a:off x="1638300" y="1489024"/>
            <a:ext cx="8915400" cy="652644"/>
          </a:xfrm>
          <a:prstGeom prst="rect">
            <a:avLst/>
          </a:prstGeom>
        </p:spPr>
      </p:pic>
      <p:pic>
        <p:nvPicPr>
          <p:cNvPr id="7" name="Picture 6">
            <a:extLst>
              <a:ext uri="{FF2B5EF4-FFF2-40B4-BE49-F238E27FC236}">
                <a16:creationId xmlns:a16="http://schemas.microsoft.com/office/drawing/2014/main" id="{7684773C-1908-4F41-8C88-3605A7D4705B}"/>
              </a:ext>
            </a:extLst>
          </p:cNvPr>
          <p:cNvPicPr>
            <a:picLocks noChangeAspect="1"/>
          </p:cNvPicPr>
          <p:nvPr/>
        </p:nvPicPr>
        <p:blipFill>
          <a:blip r:embed="rId6"/>
          <a:stretch>
            <a:fillRect/>
          </a:stretch>
        </p:blipFill>
        <p:spPr>
          <a:xfrm>
            <a:off x="8170625" y="4839931"/>
            <a:ext cx="1143960" cy="421042"/>
          </a:xfrm>
          <a:prstGeom prst="rect">
            <a:avLst/>
          </a:prstGeom>
        </p:spPr>
      </p:pic>
      <p:pic>
        <p:nvPicPr>
          <p:cNvPr id="10" name="Picture 9">
            <a:extLst>
              <a:ext uri="{FF2B5EF4-FFF2-40B4-BE49-F238E27FC236}">
                <a16:creationId xmlns:a16="http://schemas.microsoft.com/office/drawing/2014/main" id="{27312E57-3C82-452B-858D-24BBC9D26892}"/>
              </a:ext>
            </a:extLst>
          </p:cNvPr>
          <p:cNvPicPr>
            <a:picLocks noChangeAspect="1"/>
          </p:cNvPicPr>
          <p:nvPr/>
        </p:nvPicPr>
        <p:blipFill>
          <a:blip r:embed="rId7"/>
          <a:stretch>
            <a:fillRect/>
          </a:stretch>
        </p:blipFill>
        <p:spPr>
          <a:xfrm>
            <a:off x="9461648" y="5383500"/>
            <a:ext cx="182123" cy="336577"/>
          </a:xfrm>
          <a:prstGeom prst="rect">
            <a:avLst/>
          </a:prstGeom>
        </p:spPr>
      </p:pic>
      <p:sp>
        <p:nvSpPr>
          <p:cNvPr id="6" name="TextBox 5">
            <a:extLst>
              <a:ext uri="{FF2B5EF4-FFF2-40B4-BE49-F238E27FC236}">
                <a16:creationId xmlns:a16="http://schemas.microsoft.com/office/drawing/2014/main" id="{4F615A0B-A59F-2F05-05C1-8E1722A60771}"/>
              </a:ext>
            </a:extLst>
          </p:cNvPr>
          <p:cNvSpPr txBox="1"/>
          <p:nvPr/>
        </p:nvSpPr>
        <p:spPr>
          <a:xfrm>
            <a:off x="983590" y="2549849"/>
            <a:ext cx="9784080" cy="1328569"/>
          </a:xfrm>
          <a:prstGeom prst="rect">
            <a:avLst/>
          </a:prstGeom>
          <a:noFill/>
        </p:spPr>
        <p:txBody>
          <a:bodyPr wrap="square">
            <a:spAutoFit/>
          </a:bodyPr>
          <a:lstStyle/>
          <a:p>
            <a:pPr marL="742950" marR="0" lvl="1" indent="-285750" algn="l" defTabSz="457200" rtl="0" eaLnBrk="1" fontAlgn="auto" latinLnBrk="0" hangingPunct="1">
              <a:lnSpc>
                <a:spcPct val="100000"/>
              </a:lnSpc>
              <a:spcBef>
                <a:spcPts val="1000"/>
              </a:spcBef>
              <a:spcAft>
                <a:spcPts val="0"/>
              </a:spcAft>
              <a:buClr>
                <a:schemeClr val="tx1"/>
              </a:buClr>
              <a:buSzPct val="80000"/>
              <a:buFont typeface="Arial" panose="020B0604020202020204" pitchFamily="34" charset="0"/>
              <a:buChar char="•"/>
              <a:tabLst/>
              <a:defRPr/>
            </a:pPr>
            <a:r>
              <a:rPr kumimoji="0" lang="en-US" sz="1800" b="0" i="0" u="none" strike="noStrike" kern="1200" cap="none" spc="0" normalizeH="0" baseline="0" noProof="0">
                <a:ln>
                  <a:noFill/>
                </a:ln>
                <a:solidFill>
                  <a:schemeClr val="tx1">
                    <a:lumMod val="85000"/>
                  </a:schemeClr>
                </a:solidFill>
                <a:effectLst/>
                <a:uLnTx/>
                <a:uFillTx/>
                <a:ea typeface="+mj-ea"/>
                <a:cs typeface="+mj-cs"/>
              </a:rPr>
              <a:t>Employees on the City’s medical plan can earn a $20 per-pay-period health insurance premium discount – </a:t>
            </a:r>
            <a:r>
              <a:rPr kumimoji="0" lang="en-US" sz="1800" b="1" i="0" u="none" strike="noStrike" kern="1200" cap="none" spc="0" normalizeH="0" baseline="0" noProof="0">
                <a:ln>
                  <a:noFill/>
                </a:ln>
                <a:solidFill>
                  <a:schemeClr val="tx1">
                    <a:lumMod val="85000"/>
                  </a:schemeClr>
                </a:solidFill>
                <a:effectLst/>
                <a:uLnTx/>
                <a:uFillTx/>
                <a:ea typeface="+mj-ea"/>
                <a:cs typeface="+mj-cs"/>
              </a:rPr>
              <a:t>a savings of $520 per benefits year!</a:t>
            </a:r>
          </a:p>
          <a:p>
            <a:pPr marL="742950" marR="0" lvl="1" indent="-285750" algn="l" defTabSz="457200" rtl="0" eaLnBrk="1" fontAlgn="auto" latinLnBrk="0" hangingPunct="1">
              <a:lnSpc>
                <a:spcPct val="100000"/>
              </a:lnSpc>
              <a:spcBef>
                <a:spcPts val="1000"/>
              </a:spcBef>
              <a:spcAft>
                <a:spcPts val="0"/>
              </a:spcAft>
              <a:buClr>
                <a:schemeClr val="tx1"/>
              </a:buClr>
              <a:buSzPct val="80000"/>
              <a:buFont typeface="Arial" panose="020B0604020202020204" pitchFamily="34" charset="0"/>
              <a:buChar char="•"/>
              <a:tabLst/>
              <a:defRPr/>
            </a:pPr>
            <a:r>
              <a:rPr kumimoji="0" lang="en-US" sz="1800" b="0" i="0" u="none" strike="noStrike" kern="1200" cap="none" spc="0" normalizeH="0" baseline="0" noProof="0">
                <a:ln>
                  <a:noFill/>
                </a:ln>
                <a:solidFill>
                  <a:schemeClr val="tx1">
                    <a:lumMod val="85000"/>
                  </a:schemeClr>
                </a:solidFill>
                <a:effectLst/>
                <a:uLnTx/>
                <a:uFillTx/>
                <a:ea typeface="+mj-ea"/>
                <a:cs typeface="+mj-cs"/>
              </a:rPr>
              <a:t>All requirements must be completed between July 1, 2024, to June 30, 202</a:t>
            </a:r>
            <a:r>
              <a:rPr lang="en-US">
                <a:solidFill>
                  <a:schemeClr val="tx1">
                    <a:lumMod val="85000"/>
                  </a:schemeClr>
                </a:solidFill>
                <a:ea typeface="+mj-ea"/>
                <a:cs typeface="+mj-cs"/>
              </a:rPr>
              <a:t>5</a:t>
            </a:r>
            <a:r>
              <a:rPr kumimoji="0" lang="en-US" sz="1800" b="0" i="0" u="none" strike="noStrike" kern="1200" cap="none" spc="0" normalizeH="0" baseline="0" noProof="0">
                <a:ln>
                  <a:noFill/>
                </a:ln>
                <a:solidFill>
                  <a:schemeClr val="tx1">
                    <a:lumMod val="85000"/>
                  </a:schemeClr>
                </a:solidFill>
                <a:effectLst/>
                <a:uLnTx/>
                <a:uFillTx/>
                <a:ea typeface="+mj-ea"/>
                <a:cs typeface="+mj-cs"/>
              </a:rPr>
              <a:t>, to receive the discount in October 2025</a:t>
            </a:r>
          </a:p>
        </p:txBody>
      </p:sp>
    </p:spTree>
    <p:extLst>
      <p:ext uri="{BB962C8B-B14F-4D97-AF65-F5344CB8AC3E}">
        <p14:creationId xmlns:p14="http://schemas.microsoft.com/office/powerpoint/2010/main" val="1439510337"/>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50E60-D9CA-461C-1AAB-202E37BBA0B1}"/>
              </a:ext>
            </a:extLst>
          </p:cNvPr>
          <p:cNvPicPr>
            <a:picLocks noChangeAspect="1"/>
          </p:cNvPicPr>
          <p:nvPr/>
        </p:nvPicPr>
        <p:blipFill>
          <a:blip r:embed="rId4"/>
          <a:stretch>
            <a:fillRect/>
          </a:stretch>
        </p:blipFill>
        <p:spPr>
          <a:xfrm>
            <a:off x="0" y="0"/>
            <a:ext cx="12192000" cy="6858000"/>
          </a:xfrm>
          <a:prstGeom prst="rect">
            <a:avLst/>
          </a:prstGeom>
        </p:spPr>
      </p:pic>
      <p:pic>
        <p:nvPicPr>
          <p:cNvPr id="4" name="Alex Sneak Peak video">
            <a:hlinkClick r:id="" action="ppaction://media"/>
            <a:extLst>
              <a:ext uri="{FF2B5EF4-FFF2-40B4-BE49-F238E27FC236}">
                <a16:creationId xmlns:a16="http://schemas.microsoft.com/office/drawing/2014/main" id="{83AE4761-147F-30D7-5D54-D2FBD9A72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824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F55C-9B5C-E664-A69E-8D94DA71E23D}"/>
              </a:ext>
            </a:extLst>
          </p:cNvPr>
          <p:cNvSpPr>
            <a:spLocks noGrp="1"/>
          </p:cNvSpPr>
          <p:nvPr>
            <p:ph type="title"/>
          </p:nvPr>
        </p:nvSpPr>
        <p:spPr>
          <a:xfrm>
            <a:off x="402336" y="365534"/>
            <a:ext cx="10030968" cy="707136"/>
          </a:xfrm>
        </p:spPr>
        <p:txBody>
          <a:bodyPr>
            <a:normAutofit/>
          </a:bodyPr>
          <a:lstStyle/>
          <a:p>
            <a:r>
              <a:rPr lang="en-US" sz="4000" b="1">
                <a:solidFill>
                  <a:srgbClr val="F68C1E"/>
                </a:solidFill>
                <a:latin typeface="Roboto Condensed" panose="02000000000000000000" pitchFamily="2" charset="0"/>
                <a:ea typeface="Roboto Condensed" panose="02000000000000000000" pitchFamily="2" charset="0"/>
              </a:rPr>
              <a:t>Wellness Program Requirements</a:t>
            </a:r>
            <a:endParaRPr lang="en-US" b="1">
              <a:solidFill>
                <a:schemeClr val="accent2"/>
              </a:solidFill>
            </a:endParaRPr>
          </a:p>
        </p:txBody>
      </p:sp>
      <p:sp>
        <p:nvSpPr>
          <p:cNvPr id="3" name="Content Placeholder 2">
            <a:extLst>
              <a:ext uri="{FF2B5EF4-FFF2-40B4-BE49-F238E27FC236}">
                <a16:creationId xmlns:a16="http://schemas.microsoft.com/office/drawing/2014/main" id="{81CB66EB-1180-19BA-F9ED-9FBA1C2855A5}"/>
              </a:ext>
            </a:extLst>
          </p:cNvPr>
          <p:cNvSpPr>
            <a:spLocks noGrp="1"/>
          </p:cNvSpPr>
          <p:nvPr>
            <p:ph idx="1"/>
          </p:nvPr>
        </p:nvSpPr>
        <p:spPr>
          <a:xfrm>
            <a:off x="610659" y="1072670"/>
            <a:ext cx="10725234" cy="4468594"/>
          </a:xfrm>
        </p:spPr>
        <p:txBody>
          <a:bodyPr>
            <a:normAutofit fontScale="92500"/>
          </a:bodyPr>
          <a:lstStyle/>
          <a:p>
            <a:pPr marL="0" indent="0">
              <a:buNone/>
            </a:pPr>
            <a:r>
              <a:rPr lang="en-US">
                <a:solidFill>
                  <a:schemeClr val="tx1">
                    <a:lumMod val="85000"/>
                  </a:schemeClr>
                </a:solidFill>
              </a:rPr>
              <a:t>Here’s how to earn that discount between July 1, 2024, and June 30, 2025: </a:t>
            </a:r>
          </a:p>
          <a:p>
            <a:pPr lvl="1">
              <a:buFont typeface="+mj-lt"/>
              <a:buAutoNum type="arabicPeriod"/>
            </a:pPr>
            <a:r>
              <a:rPr lang="en-US" b="1">
                <a:solidFill>
                  <a:schemeClr val="tx1">
                    <a:lumMod val="85000"/>
                  </a:schemeClr>
                </a:solidFill>
              </a:rPr>
              <a:t>Get an annual wellness exam. </a:t>
            </a:r>
            <a:r>
              <a:rPr lang="en-US">
                <a:solidFill>
                  <a:schemeClr val="tx1">
                    <a:lumMod val="85000"/>
                  </a:schemeClr>
                </a:solidFill>
              </a:rPr>
              <a:t>You can get your exam from any of the following:</a:t>
            </a:r>
          </a:p>
          <a:p>
            <a:pPr lvl="2">
              <a:buFont typeface="Wingdings" panose="05000000000000000000" pitchFamily="2" charset="2"/>
              <a:buChar char="§"/>
            </a:pPr>
            <a:r>
              <a:rPr lang="en-US">
                <a:solidFill>
                  <a:schemeClr val="tx1">
                    <a:lumMod val="85000"/>
                  </a:schemeClr>
                </a:solidFill>
              </a:rPr>
              <a:t>Your personal physician</a:t>
            </a:r>
          </a:p>
          <a:p>
            <a:pPr lvl="2">
              <a:buFont typeface="Wingdings" panose="05000000000000000000" pitchFamily="2" charset="2"/>
              <a:buChar char="§"/>
            </a:pPr>
            <a:r>
              <a:rPr lang="en-US">
                <a:solidFill>
                  <a:schemeClr val="tx1">
                    <a:lumMod val="85000"/>
                  </a:schemeClr>
                </a:solidFill>
              </a:rPr>
              <a:t>The Employee Health &amp; Wellness Center</a:t>
            </a:r>
          </a:p>
          <a:p>
            <a:pPr lvl="2">
              <a:buFont typeface="Wingdings" panose="05000000000000000000" pitchFamily="2" charset="2"/>
              <a:buChar char="§"/>
            </a:pPr>
            <a:r>
              <a:rPr lang="en-US">
                <a:solidFill>
                  <a:schemeClr val="tx1">
                    <a:lumMod val="85000"/>
                  </a:schemeClr>
                </a:solidFill>
              </a:rPr>
              <a:t>Catapult biometric screening event</a:t>
            </a:r>
          </a:p>
          <a:p>
            <a:pPr lvl="1">
              <a:buFont typeface="+mj-lt"/>
              <a:buAutoNum type="arabicPeriod"/>
            </a:pPr>
            <a:r>
              <a:rPr lang="en-US" b="1">
                <a:solidFill>
                  <a:schemeClr val="tx1">
                    <a:lumMod val="85000"/>
                  </a:schemeClr>
                </a:solidFill>
              </a:rPr>
              <a:t>Take the online health assessment. </a:t>
            </a:r>
            <a:r>
              <a:rPr lang="en-US">
                <a:solidFill>
                  <a:schemeClr val="tx1">
                    <a:lumMod val="85000"/>
                  </a:schemeClr>
                </a:solidFill>
              </a:rPr>
              <a:t>You can get complete this using any the following:</a:t>
            </a:r>
          </a:p>
          <a:p>
            <a:pPr lvl="2">
              <a:buFont typeface="Wingdings" panose="05000000000000000000" pitchFamily="2" charset="2"/>
              <a:buChar char="§"/>
            </a:pPr>
            <a:r>
              <a:rPr lang="en-US">
                <a:solidFill>
                  <a:schemeClr val="tx1">
                    <a:lumMod val="85000"/>
                  </a:schemeClr>
                </a:solidFill>
              </a:rPr>
              <a:t>Employee Wellness Platform </a:t>
            </a:r>
            <a:endParaRPr lang="en-US" b="1">
              <a:solidFill>
                <a:schemeClr val="tx1">
                  <a:lumMod val="85000"/>
                </a:schemeClr>
              </a:solidFill>
            </a:endParaRPr>
          </a:p>
          <a:p>
            <a:pPr lvl="2">
              <a:buFont typeface="Wingdings" panose="05000000000000000000" pitchFamily="2" charset="2"/>
              <a:buChar char="§"/>
            </a:pPr>
            <a:r>
              <a:rPr lang="en-US">
                <a:solidFill>
                  <a:schemeClr val="tx1">
                    <a:lumMod val="85000"/>
                  </a:schemeClr>
                </a:solidFill>
              </a:rPr>
              <a:t>BCBS </a:t>
            </a:r>
          </a:p>
          <a:p>
            <a:pPr lvl="1">
              <a:buFont typeface="+mj-lt"/>
              <a:buAutoNum type="arabicPeriod"/>
            </a:pPr>
            <a:r>
              <a:rPr lang="en-US" b="1">
                <a:solidFill>
                  <a:schemeClr val="tx1">
                    <a:lumMod val="85000"/>
                  </a:schemeClr>
                </a:solidFill>
              </a:rPr>
              <a:t>Complete all three wellness buckets*. </a:t>
            </a:r>
            <a:r>
              <a:rPr lang="en-US">
                <a:solidFill>
                  <a:schemeClr val="tx1">
                    <a:lumMod val="85000"/>
                  </a:schemeClr>
                </a:solidFill>
              </a:rPr>
              <a:t>The City offers a variety of wellness bucket (elective) activities that focus on emotional, financial, and physical health. Employees must complete at least one activity per wellness bucket.</a:t>
            </a:r>
          </a:p>
        </p:txBody>
      </p:sp>
      <p:pic>
        <p:nvPicPr>
          <p:cNvPr id="5" name="Picture 4">
            <a:extLst>
              <a:ext uri="{FF2B5EF4-FFF2-40B4-BE49-F238E27FC236}">
                <a16:creationId xmlns:a16="http://schemas.microsoft.com/office/drawing/2014/main" id="{DFC93444-B4FD-F0D4-39EE-1BEC861BB1D0}"/>
              </a:ext>
            </a:extLst>
          </p:cNvPr>
          <p:cNvPicPr>
            <a:picLocks noChangeAspect="1"/>
          </p:cNvPicPr>
          <p:nvPr/>
        </p:nvPicPr>
        <p:blipFill>
          <a:blip r:embed="rId2"/>
          <a:stretch>
            <a:fillRect/>
          </a:stretch>
        </p:blipFill>
        <p:spPr>
          <a:xfrm>
            <a:off x="9793092" y="5900829"/>
            <a:ext cx="2237426" cy="841321"/>
          </a:xfrm>
          <a:prstGeom prst="rect">
            <a:avLst/>
          </a:prstGeom>
        </p:spPr>
      </p:pic>
      <p:pic>
        <p:nvPicPr>
          <p:cNvPr id="9" name="Picture 8">
            <a:extLst>
              <a:ext uri="{FF2B5EF4-FFF2-40B4-BE49-F238E27FC236}">
                <a16:creationId xmlns:a16="http://schemas.microsoft.com/office/drawing/2014/main" id="{791CB267-EBC6-F033-4D2E-122FC0BE75F6}"/>
              </a:ext>
            </a:extLst>
          </p:cNvPr>
          <p:cNvPicPr>
            <a:picLocks noChangeAspect="1"/>
          </p:cNvPicPr>
          <p:nvPr/>
        </p:nvPicPr>
        <p:blipFill>
          <a:blip r:embed="rId3"/>
          <a:stretch>
            <a:fillRect/>
          </a:stretch>
        </p:blipFill>
        <p:spPr>
          <a:xfrm>
            <a:off x="2594002" y="3811574"/>
            <a:ext cx="1352940" cy="357380"/>
          </a:xfrm>
          <a:prstGeom prst="rect">
            <a:avLst/>
          </a:prstGeom>
        </p:spPr>
      </p:pic>
      <p:sp>
        <p:nvSpPr>
          <p:cNvPr id="10" name="TextBox 9">
            <a:extLst>
              <a:ext uri="{FF2B5EF4-FFF2-40B4-BE49-F238E27FC236}">
                <a16:creationId xmlns:a16="http://schemas.microsoft.com/office/drawing/2014/main" id="{9929786E-D583-827B-728F-74E0429D6C6C}"/>
              </a:ext>
            </a:extLst>
          </p:cNvPr>
          <p:cNvSpPr txBox="1"/>
          <p:nvPr/>
        </p:nvSpPr>
        <p:spPr>
          <a:xfrm>
            <a:off x="796206" y="6492466"/>
            <a:ext cx="8146626" cy="307777"/>
          </a:xfrm>
          <a:prstGeom prst="rect">
            <a:avLst/>
          </a:prstGeom>
          <a:noFill/>
        </p:spPr>
        <p:txBody>
          <a:bodyPr wrap="square" rtlCol="0">
            <a:spAutoFit/>
          </a:bodyPr>
          <a:lstStyle/>
          <a:p>
            <a:r>
              <a:rPr lang="en-US" sz="1400" b="1">
                <a:solidFill>
                  <a:schemeClr val="tx1">
                    <a:lumMod val="85000"/>
                  </a:schemeClr>
                </a:solidFill>
              </a:rPr>
              <a:t>*Employees hired mid-year have pro-rated wellness bucket requirements. </a:t>
            </a:r>
          </a:p>
        </p:txBody>
      </p:sp>
      <p:grpSp>
        <p:nvGrpSpPr>
          <p:cNvPr id="4" name="Group 3">
            <a:extLst>
              <a:ext uri="{FF2B5EF4-FFF2-40B4-BE49-F238E27FC236}">
                <a16:creationId xmlns:a16="http://schemas.microsoft.com/office/drawing/2014/main" id="{67A0403E-26F1-EF7E-B8C7-42B2C5E9C4AA}"/>
              </a:ext>
            </a:extLst>
          </p:cNvPr>
          <p:cNvGrpSpPr/>
          <p:nvPr/>
        </p:nvGrpSpPr>
        <p:grpSpPr>
          <a:xfrm>
            <a:off x="3746953" y="5169818"/>
            <a:ext cx="3341734" cy="1231023"/>
            <a:chOff x="3336667" y="5160727"/>
            <a:chExt cx="3341734" cy="1231023"/>
          </a:xfrm>
        </p:grpSpPr>
        <p:pic>
          <p:nvPicPr>
            <p:cNvPr id="12" name="Picture 11">
              <a:extLst>
                <a:ext uri="{FF2B5EF4-FFF2-40B4-BE49-F238E27FC236}">
                  <a16:creationId xmlns:a16="http://schemas.microsoft.com/office/drawing/2014/main" id="{0736BF24-09F4-862D-96FB-6AC91F77FC66}"/>
                </a:ext>
              </a:extLst>
            </p:cNvPr>
            <p:cNvPicPr>
              <a:picLocks noChangeAspect="1"/>
            </p:cNvPicPr>
            <p:nvPr/>
          </p:nvPicPr>
          <p:blipFill>
            <a:blip r:embed="rId4"/>
            <a:stretch>
              <a:fillRect/>
            </a:stretch>
          </p:blipFill>
          <p:spPr>
            <a:xfrm>
              <a:off x="4384146" y="5160728"/>
              <a:ext cx="1231022" cy="1231022"/>
            </a:xfrm>
            <a:prstGeom prst="rect">
              <a:avLst/>
            </a:prstGeom>
          </p:spPr>
        </p:pic>
        <p:pic>
          <p:nvPicPr>
            <p:cNvPr id="14" name="Picture 13">
              <a:extLst>
                <a:ext uri="{FF2B5EF4-FFF2-40B4-BE49-F238E27FC236}">
                  <a16:creationId xmlns:a16="http://schemas.microsoft.com/office/drawing/2014/main" id="{6BF02520-E104-6F8D-46E0-6605D8941CC8}"/>
                </a:ext>
              </a:extLst>
            </p:cNvPr>
            <p:cNvPicPr>
              <a:picLocks noChangeAspect="1"/>
            </p:cNvPicPr>
            <p:nvPr/>
          </p:nvPicPr>
          <p:blipFill rotWithShape="1">
            <a:blip r:embed="rId5"/>
            <a:srcRect r="13630"/>
            <a:stretch/>
          </p:blipFill>
          <p:spPr>
            <a:xfrm>
              <a:off x="3336667" y="5160727"/>
              <a:ext cx="1063233" cy="1231022"/>
            </a:xfrm>
            <a:prstGeom prst="rect">
              <a:avLst/>
            </a:prstGeom>
          </p:spPr>
        </p:pic>
        <p:pic>
          <p:nvPicPr>
            <p:cNvPr id="16" name="Picture 15">
              <a:extLst>
                <a:ext uri="{FF2B5EF4-FFF2-40B4-BE49-F238E27FC236}">
                  <a16:creationId xmlns:a16="http://schemas.microsoft.com/office/drawing/2014/main" id="{4D596031-9790-7E0E-00FF-4CC3C893FF07}"/>
                </a:ext>
              </a:extLst>
            </p:cNvPr>
            <p:cNvPicPr>
              <a:picLocks noChangeAspect="1"/>
            </p:cNvPicPr>
            <p:nvPr/>
          </p:nvPicPr>
          <p:blipFill rotWithShape="1">
            <a:blip r:embed="rId6"/>
            <a:srcRect l="13630"/>
            <a:stretch/>
          </p:blipFill>
          <p:spPr>
            <a:xfrm>
              <a:off x="5615168" y="5160728"/>
              <a:ext cx="1063233" cy="1231022"/>
            </a:xfrm>
            <a:prstGeom prst="rect">
              <a:avLst/>
            </a:prstGeom>
          </p:spPr>
        </p:pic>
      </p:grpSp>
      <p:pic>
        <p:nvPicPr>
          <p:cNvPr id="8" name="Picture 7">
            <a:extLst>
              <a:ext uri="{FF2B5EF4-FFF2-40B4-BE49-F238E27FC236}">
                <a16:creationId xmlns:a16="http://schemas.microsoft.com/office/drawing/2014/main" id="{C23E1910-865C-AD15-B11A-92BAA04078A6}"/>
              </a:ext>
            </a:extLst>
          </p:cNvPr>
          <p:cNvPicPr>
            <a:picLocks noChangeAspect="1"/>
          </p:cNvPicPr>
          <p:nvPr/>
        </p:nvPicPr>
        <p:blipFill rotWithShape="1">
          <a:blip r:embed="rId7"/>
          <a:srcRect l="72645" r="11043"/>
          <a:stretch/>
        </p:blipFill>
        <p:spPr>
          <a:xfrm>
            <a:off x="1130747" y="4189368"/>
            <a:ext cx="231710" cy="524301"/>
          </a:xfrm>
          <a:prstGeom prst="rect">
            <a:avLst/>
          </a:prstGeom>
        </p:spPr>
      </p:pic>
      <p:pic>
        <p:nvPicPr>
          <p:cNvPr id="11" name="Picture 10">
            <a:extLst>
              <a:ext uri="{FF2B5EF4-FFF2-40B4-BE49-F238E27FC236}">
                <a16:creationId xmlns:a16="http://schemas.microsoft.com/office/drawing/2014/main" id="{159E0141-036A-74B4-2F4D-4C2C29FDB530}"/>
              </a:ext>
            </a:extLst>
          </p:cNvPr>
          <p:cNvPicPr>
            <a:picLocks noChangeAspect="1"/>
          </p:cNvPicPr>
          <p:nvPr/>
        </p:nvPicPr>
        <p:blipFill rotWithShape="1">
          <a:blip r:embed="rId7"/>
          <a:srcRect l="36051" r="47637"/>
          <a:stretch/>
        </p:blipFill>
        <p:spPr>
          <a:xfrm>
            <a:off x="1130747" y="2854548"/>
            <a:ext cx="231709" cy="524301"/>
          </a:xfrm>
          <a:prstGeom prst="rect">
            <a:avLst/>
          </a:prstGeom>
        </p:spPr>
      </p:pic>
      <p:pic>
        <p:nvPicPr>
          <p:cNvPr id="13" name="Picture 12">
            <a:extLst>
              <a:ext uri="{FF2B5EF4-FFF2-40B4-BE49-F238E27FC236}">
                <a16:creationId xmlns:a16="http://schemas.microsoft.com/office/drawing/2014/main" id="{27C764F2-FC8D-BDAF-7488-8B490301CAE4}"/>
              </a:ext>
            </a:extLst>
          </p:cNvPr>
          <p:cNvPicPr>
            <a:picLocks noChangeAspect="1"/>
          </p:cNvPicPr>
          <p:nvPr/>
        </p:nvPicPr>
        <p:blipFill rotWithShape="1">
          <a:blip r:embed="rId7"/>
          <a:srcRect l="2055" r="81969"/>
          <a:stretch/>
        </p:blipFill>
        <p:spPr>
          <a:xfrm>
            <a:off x="1130746" y="1456370"/>
            <a:ext cx="231709" cy="524301"/>
          </a:xfrm>
          <a:prstGeom prst="rect">
            <a:avLst/>
          </a:prstGeom>
        </p:spPr>
      </p:pic>
      <p:pic>
        <p:nvPicPr>
          <p:cNvPr id="15" name="Picture 14">
            <a:extLst>
              <a:ext uri="{FF2B5EF4-FFF2-40B4-BE49-F238E27FC236}">
                <a16:creationId xmlns:a16="http://schemas.microsoft.com/office/drawing/2014/main" id="{16A5A6C0-72E2-9280-F83A-7F7F73C7B902}"/>
              </a:ext>
            </a:extLst>
          </p:cNvPr>
          <p:cNvPicPr>
            <a:picLocks noChangeAspect="1"/>
          </p:cNvPicPr>
          <p:nvPr/>
        </p:nvPicPr>
        <p:blipFill>
          <a:blip r:embed="rId8"/>
          <a:stretch>
            <a:fillRect/>
          </a:stretch>
        </p:blipFill>
        <p:spPr>
          <a:xfrm>
            <a:off x="10669858" y="442667"/>
            <a:ext cx="967297" cy="852707"/>
          </a:xfrm>
          <a:prstGeom prst="rect">
            <a:avLst/>
          </a:prstGeom>
        </p:spPr>
      </p:pic>
      <p:pic>
        <p:nvPicPr>
          <p:cNvPr id="6" name="Picture 5">
            <a:extLst>
              <a:ext uri="{FF2B5EF4-FFF2-40B4-BE49-F238E27FC236}">
                <a16:creationId xmlns:a16="http://schemas.microsoft.com/office/drawing/2014/main" id="{892A19AA-8551-4EAC-70AF-70CB3F1C98FA}"/>
              </a:ext>
            </a:extLst>
          </p:cNvPr>
          <p:cNvPicPr>
            <a:picLocks noChangeAspect="1"/>
          </p:cNvPicPr>
          <p:nvPr/>
        </p:nvPicPr>
        <p:blipFill>
          <a:blip r:embed="rId9"/>
          <a:stretch>
            <a:fillRect/>
          </a:stretch>
        </p:blipFill>
        <p:spPr>
          <a:xfrm>
            <a:off x="4963030" y="3514725"/>
            <a:ext cx="1433446" cy="277185"/>
          </a:xfrm>
          <a:prstGeom prst="rect">
            <a:avLst/>
          </a:prstGeom>
        </p:spPr>
      </p:pic>
    </p:spTree>
    <p:extLst>
      <p:ext uri="{BB962C8B-B14F-4D97-AF65-F5344CB8AC3E}">
        <p14:creationId xmlns:p14="http://schemas.microsoft.com/office/powerpoint/2010/main" val="365676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3371-11C8-C7D1-4B52-AE912CEF7A02}"/>
              </a:ext>
            </a:extLst>
          </p:cNvPr>
          <p:cNvSpPr>
            <a:spLocks noGrp="1"/>
          </p:cNvSpPr>
          <p:nvPr>
            <p:ph type="title"/>
          </p:nvPr>
        </p:nvSpPr>
        <p:spPr>
          <a:xfrm>
            <a:off x="819249" y="523433"/>
            <a:ext cx="7323200" cy="1021600"/>
          </a:xfrm>
        </p:spPr>
        <p:txBody>
          <a:bodyPr>
            <a:normAutofit fontScale="90000"/>
          </a:bodyPr>
          <a:lstStyle/>
          <a:p>
            <a:r>
              <a:rPr lang="en-US" b="1">
                <a:solidFill>
                  <a:srgbClr val="F68C1E"/>
                </a:solidFill>
                <a:latin typeface="Roboto Condensed" panose="02000000000000000000" pitchFamily="2" charset="0"/>
                <a:ea typeface="Roboto Condensed" panose="02000000000000000000" pitchFamily="2" charset="0"/>
              </a:rPr>
              <a:t>Employee W</a:t>
            </a:r>
            <a:r>
              <a:rPr lang="en-US" sz="5400" b="1">
                <a:solidFill>
                  <a:srgbClr val="F68C1E"/>
                </a:solidFill>
                <a:latin typeface="Roboto Condensed" panose="02000000000000000000" pitchFamily="2" charset="0"/>
                <a:ea typeface="Roboto Condensed" panose="02000000000000000000" pitchFamily="2" charset="0"/>
              </a:rPr>
              <a:t>ellness Platform</a:t>
            </a:r>
            <a:endParaRPr lang="en-US"/>
          </a:p>
        </p:txBody>
      </p:sp>
      <p:sp>
        <p:nvSpPr>
          <p:cNvPr id="3" name="Text Placeholder 2">
            <a:extLst>
              <a:ext uri="{FF2B5EF4-FFF2-40B4-BE49-F238E27FC236}">
                <a16:creationId xmlns:a16="http://schemas.microsoft.com/office/drawing/2014/main" id="{011A872B-DC99-9E67-408A-F8FC0664D15D}"/>
              </a:ext>
            </a:extLst>
          </p:cNvPr>
          <p:cNvSpPr>
            <a:spLocks noGrp="1"/>
          </p:cNvSpPr>
          <p:nvPr>
            <p:ph type="body" idx="1"/>
          </p:nvPr>
        </p:nvSpPr>
        <p:spPr>
          <a:xfrm>
            <a:off x="819249" y="1257300"/>
            <a:ext cx="10079124" cy="4173100"/>
          </a:xfrm>
        </p:spPr>
        <p:txBody>
          <a:bodyPr/>
          <a:lstStyle/>
          <a:p>
            <a:pPr>
              <a:buClr>
                <a:schemeClr val="tx1">
                  <a:lumMod val="85000"/>
                </a:schemeClr>
              </a:buClr>
              <a:buFont typeface="Arial" panose="020B0604020202020204" pitchFamily="34" charset="0"/>
              <a:buChar char="•"/>
            </a:pPr>
            <a:r>
              <a:rPr lang="en-US" sz="2000" kern="100">
                <a:solidFill>
                  <a:schemeClr val="tx1">
                    <a:lumMod val="85000"/>
                  </a:schemeClr>
                </a:solidFill>
                <a:effectLst/>
                <a:ea typeface="Calibri" panose="020F0502020204030204" pitchFamily="34" charset="0"/>
                <a:cs typeface="Times New Roman" panose="02020603050405020304" pitchFamily="18" charset="0"/>
              </a:rPr>
              <a:t>A virtual Employee Wellness Platform is available to employees and spouses on a City medical plan. You can use Wellable for the following benefits:</a:t>
            </a:r>
          </a:p>
          <a:p>
            <a:pPr lvl="1">
              <a:buClr>
                <a:schemeClr val="tx1">
                  <a:lumMod val="85000"/>
                </a:schemeClr>
              </a:buClr>
              <a:buFont typeface="Arial" panose="020B0604020202020204" pitchFamily="34" charset="0"/>
              <a:buChar char="•"/>
            </a:pPr>
            <a:r>
              <a:rPr lang="en-US" sz="1800" kern="100">
                <a:solidFill>
                  <a:schemeClr val="tx1">
                    <a:lumMod val="85000"/>
                  </a:schemeClr>
                </a:solidFill>
                <a:ea typeface="Calibri" panose="020F0502020204030204" pitchFamily="34" charset="0"/>
                <a:cs typeface="Times New Roman" panose="02020603050405020304" pitchFamily="18" charset="0"/>
              </a:rPr>
              <a:t>H</a:t>
            </a:r>
            <a:r>
              <a:rPr lang="en-US" sz="1800" kern="100">
                <a:solidFill>
                  <a:schemeClr val="tx1">
                    <a:lumMod val="85000"/>
                  </a:schemeClr>
                </a:solidFill>
                <a:effectLst/>
                <a:ea typeface="Calibri" panose="020F0502020204030204" pitchFamily="34" charset="0"/>
                <a:cs typeface="Times New Roman" panose="02020603050405020304" pitchFamily="18" charset="0"/>
              </a:rPr>
              <a:t>elping you to track your requirement completion progress</a:t>
            </a:r>
          </a:p>
          <a:p>
            <a:pPr lvl="1">
              <a:buClr>
                <a:schemeClr val="tx1">
                  <a:lumMod val="85000"/>
                </a:schemeClr>
              </a:buClr>
              <a:buFont typeface="Arial" panose="020B0604020202020204" pitchFamily="34" charset="0"/>
              <a:buChar char="•"/>
            </a:pPr>
            <a:r>
              <a:rPr lang="en-US" sz="1800" kern="100">
                <a:solidFill>
                  <a:schemeClr val="tx1">
                    <a:lumMod val="85000"/>
                  </a:schemeClr>
                </a:solidFill>
                <a:ea typeface="Calibri" panose="020F0502020204030204" pitchFamily="34" charset="0"/>
                <a:cs typeface="Times New Roman" panose="02020603050405020304" pitchFamily="18" charset="0"/>
              </a:rPr>
              <a:t>A</a:t>
            </a:r>
            <a:r>
              <a:rPr lang="en-US" sz="1800" kern="100">
                <a:solidFill>
                  <a:schemeClr val="tx1">
                    <a:lumMod val="85000"/>
                  </a:schemeClr>
                </a:solidFill>
                <a:effectLst/>
                <a:ea typeface="Calibri" panose="020F0502020204030204" pitchFamily="34" charset="0"/>
                <a:cs typeface="Times New Roman" panose="02020603050405020304" pitchFamily="18" charset="0"/>
              </a:rPr>
              <a:t> variety of convenient wellness bucket activities</a:t>
            </a:r>
          </a:p>
          <a:p>
            <a:pPr lvl="1">
              <a:buClr>
                <a:schemeClr val="tx1">
                  <a:lumMod val="85000"/>
                </a:schemeClr>
              </a:buClr>
              <a:buFont typeface="Arial" panose="020B0604020202020204" pitchFamily="34" charset="0"/>
              <a:buChar char="•"/>
            </a:pPr>
            <a:r>
              <a:rPr lang="en-US" sz="1800" kern="100">
                <a:solidFill>
                  <a:schemeClr val="tx1">
                    <a:lumMod val="85000"/>
                  </a:schemeClr>
                </a:solidFill>
                <a:effectLst/>
                <a:ea typeface="Calibri" panose="020F0502020204030204" pitchFamily="34" charset="0"/>
                <a:cs typeface="Times New Roman" panose="02020603050405020304" pitchFamily="18" charset="0"/>
              </a:rPr>
              <a:t>Monthly giveaways and friendly competition </a:t>
            </a:r>
          </a:p>
          <a:p>
            <a:pPr lvl="1">
              <a:buClr>
                <a:schemeClr val="tx1">
                  <a:lumMod val="85000"/>
                </a:schemeClr>
              </a:buClr>
              <a:buFont typeface="Arial" panose="020B0604020202020204" pitchFamily="34" charset="0"/>
              <a:buChar char="•"/>
            </a:pPr>
            <a:r>
              <a:rPr lang="en-US" sz="1800" kern="100">
                <a:solidFill>
                  <a:schemeClr val="tx1">
                    <a:lumMod val="85000"/>
                  </a:schemeClr>
                </a:solidFill>
                <a:ea typeface="Calibri" panose="020F0502020204030204" pitchFamily="34" charset="0"/>
                <a:cs typeface="Times New Roman" panose="02020603050405020304" pitchFamily="18" charset="0"/>
              </a:rPr>
              <a:t>E</a:t>
            </a:r>
            <a:r>
              <a:rPr lang="en-US" sz="1800" kern="100">
                <a:solidFill>
                  <a:schemeClr val="tx1">
                    <a:lumMod val="85000"/>
                  </a:schemeClr>
                </a:solidFill>
                <a:effectLst/>
                <a:ea typeface="Calibri" panose="020F0502020204030204" pitchFamily="34" charset="0"/>
                <a:cs typeface="Times New Roman" panose="02020603050405020304" pitchFamily="18" charset="0"/>
              </a:rPr>
              <a:t>asy access to other City Benefits and Wellness-related websites, and more! </a:t>
            </a:r>
          </a:p>
          <a:p>
            <a:pPr lvl="1">
              <a:buClr>
                <a:schemeClr val="tx1">
                  <a:lumMod val="85000"/>
                </a:schemeClr>
              </a:buClr>
              <a:buFont typeface="Arial" panose="020B0604020202020204" pitchFamily="34" charset="0"/>
              <a:buChar char="•"/>
            </a:pPr>
            <a:endParaRPr lang="en-US" sz="1600" kern="10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1898CE2-32AD-F03A-F078-AD94FC2FFA5D}"/>
              </a:ext>
            </a:extLst>
          </p:cNvPr>
          <p:cNvPicPr>
            <a:picLocks noChangeAspect="1"/>
          </p:cNvPicPr>
          <p:nvPr/>
        </p:nvPicPr>
        <p:blipFill>
          <a:blip r:embed="rId2"/>
          <a:stretch>
            <a:fillRect/>
          </a:stretch>
        </p:blipFill>
        <p:spPr>
          <a:xfrm>
            <a:off x="10621626" y="523433"/>
            <a:ext cx="969348" cy="847417"/>
          </a:xfrm>
          <a:prstGeom prst="rect">
            <a:avLst/>
          </a:prstGeom>
        </p:spPr>
      </p:pic>
      <p:grpSp>
        <p:nvGrpSpPr>
          <p:cNvPr id="7" name="Group 6">
            <a:extLst>
              <a:ext uri="{FF2B5EF4-FFF2-40B4-BE49-F238E27FC236}">
                <a16:creationId xmlns:a16="http://schemas.microsoft.com/office/drawing/2014/main" id="{FD6281E5-7266-133F-FD18-FF743E284585}"/>
              </a:ext>
            </a:extLst>
          </p:cNvPr>
          <p:cNvGrpSpPr/>
          <p:nvPr/>
        </p:nvGrpSpPr>
        <p:grpSpPr>
          <a:xfrm>
            <a:off x="3638324" y="4810826"/>
            <a:ext cx="4039052" cy="1510663"/>
            <a:chOff x="3597924" y="4824450"/>
            <a:chExt cx="4039052" cy="1510663"/>
          </a:xfrm>
        </p:grpSpPr>
        <p:pic>
          <p:nvPicPr>
            <p:cNvPr id="9" name="Picture 8">
              <a:extLst>
                <a:ext uri="{FF2B5EF4-FFF2-40B4-BE49-F238E27FC236}">
                  <a16:creationId xmlns:a16="http://schemas.microsoft.com/office/drawing/2014/main" id="{97DF2167-A47C-5591-3776-A5A305C6DB51}"/>
                </a:ext>
              </a:extLst>
            </p:cNvPr>
            <p:cNvPicPr>
              <a:picLocks noChangeAspect="1"/>
            </p:cNvPicPr>
            <p:nvPr/>
          </p:nvPicPr>
          <p:blipFill rotWithShape="1">
            <a:blip r:embed="rId3"/>
            <a:srcRect r="13630"/>
            <a:stretch/>
          </p:blipFill>
          <p:spPr>
            <a:xfrm>
              <a:off x="3597924" y="4824452"/>
              <a:ext cx="1304757" cy="1510661"/>
            </a:xfrm>
            <a:prstGeom prst="rect">
              <a:avLst/>
            </a:prstGeom>
          </p:spPr>
        </p:pic>
        <p:pic>
          <p:nvPicPr>
            <p:cNvPr id="10" name="Picture 9">
              <a:extLst>
                <a:ext uri="{FF2B5EF4-FFF2-40B4-BE49-F238E27FC236}">
                  <a16:creationId xmlns:a16="http://schemas.microsoft.com/office/drawing/2014/main" id="{159551D4-CAE0-9398-A01B-7BEE5297F180}"/>
                </a:ext>
              </a:extLst>
            </p:cNvPr>
            <p:cNvPicPr>
              <a:picLocks noChangeAspect="1"/>
            </p:cNvPicPr>
            <p:nvPr/>
          </p:nvPicPr>
          <p:blipFill>
            <a:blip r:embed="rId4"/>
            <a:stretch>
              <a:fillRect/>
            </a:stretch>
          </p:blipFill>
          <p:spPr>
            <a:xfrm>
              <a:off x="4837369" y="4824451"/>
              <a:ext cx="1510661" cy="1510661"/>
            </a:xfrm>
            <a:prstGeom prst="rect">
              <a:avLst/>
            </a:prstGeom>
          </p:spPr>
        </p:pic>
        <p:pic>
          <p:nvPicPr>
            <p:cNvPr id="12" name="Picture 11">
              <a:extLst>
                <a:ext uri="{FF2B5EF4-FFF2-40B4-BE49-F238E27FC236}">
                  <a16:creationId xmlns:a16="http://schemas.microsoft.com/office/drawing/2014/main" id="{AEE16EEA-E87B-A26C-B3C1-CB010EA6875C}"/>
                </a:ext>
              </a:extLst>
            </p:cNvPr>
            <p:cNvPicPr>
              <a:picLocks noChangeAspect="1"/>
            </p:cNvPicPr>
            <p:nvPr/>
          </p:nvPicPr>
          <p:blipFill rotWithShape="1">
            <a:blip r:embed="rId5"/>
            <a:srcRect l="13630"/>
            <a:stretch/>
          </p:blipFill>
          <p:spPr>
            <a:xfrm>
              <a:off x="6332220" y="4824450"/>
              <a:ext cx="1304756" cy="1510660"/>
            </a:xfrm>
            <a:prstGeom prst="rect">
              <a:avLst/>
            </a:prstGeom>
          </p:spPr>
        </p:pic>
      </p:grpSp>
      <p:pic>
        <p:nvPicPr>
          <p:cNvPr id="6" name="Picture 5">
            <a:extLst>
              <a:ext uri="{FF2B5EF4-FFF2-40B4-BE49-F238E27FC236}">
                <a16:creationId xmlns:a16="http://schemas.microsoft.com/office/drawing/2014/main" id="{5C3901BF-EB3E-2854-2CF8-B5E88B54110E}"/>
              </a:ext>
            </a:extLst>
          </p:cNvPr>
          <p:cNvPicPr>
            <a:picLocks noChangeAspect="1"/>
          </p:cNvPicPr>
          <p:nvPr/>
        </p:nvPicPr>
        <p:blipFill>
          <a:blip r:embed="rId6"/>
          <a:stretch>
            <a:fillRect/>
          </a:stretch>
        </p:blipFill>
        <p:spPr>
          <a:xfrm>
            <a:off x="9793092" y="5900829"/>
            <a:ext cx="2237426" cy="841321"/>
          </a:xfrm>
          <a:prstGeom prst="rect">
            <a:avLst/>
          </a:prstGeom>
        </p:spPr>
      </p:pic>
      <p:pic>
        <p:nvPicPr>
          <p:cNvPr id="8" name="Picture 7">
            <a:extLst>
              <a:ext uri="{FF2B5EF4-FFF2-40B4-BE49-F238E27FC236}">
                <a16:creationId xmlns:a16="http://schemas.microsoft.com/office/drawing/2014/main" id="{ACE772E7-CEE4-CDBA-9D34-6E27807CF699}"/>
              </a:ext>
            </a:extLst>
          </p:cNvPr>
          <p:cNvPicPr>
            <a:picLocks noChangeAspect="1"/>
          </p:cNvPicPr>
          <p:nvPr/>
        </p:nvPicPr>
        <p:blipFill>
          <a:blip r:embed="rId7"/>
          <a:stretch>
            <a:fillRect/>
          </a:stretch>
        </p:blipFill>
        <p:spPr>
          <a:xfrm>
            <a:off x="8628074" y="187002"/>
            <a:ext cx="1127858" cy="1414395"/>
          </a:xfrm>
          <a:prstGeom prst="rect">
            <a:avLst/>
          </a:prstGeom>
        </p:spPr>
      </p:pic>
    </p:spTree>
    <p:extLst>
      <p:ext uri="{BB962C8B-B14F-4D97-AF65-F5344CB8AC3E}">
        <p14:creationId xmlns:p14="http://schemas.microsoft.com/office/powerpoint/2010/main" val="93561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p:nvPr>
        </p:nvSpPr>
        <p:spPr>
          <a:xfrm>
            <a:off x="1891550" y="607233"/>
            <a:ext cx="8408900" cy="1021600"/>
          </a:xfrm>
        </p:spPr>
        <p:txBody>
          <a:bodyPr>
            <a:normAutofit/>
          </a:bodyPr>
          <a:lstStyle/>
          <a:p>
            <a:pPr>
              <a:buClr>
                <a:srgbClr val="FFFFFF"/>
              </a:buClr>
            </a:pPr>
            <a:r>
              <a:rPr lang="en-US" sz="4267" b="1">
                <a:solidFill>
                  <a:srgbClr val="F68C1E"/>
                </a:solidFill>
                <a:latin typeface="Roboto Condensed" panose="02000000000000000000" pitchFamily="2" charset="0"/>
                <a:ea typeface="Roboto Condensed" panose="02000000000000000000" pitchFamily="2" charset="0"/>
              </a:rPr>
              <a:t>Wellness Programs</a:t>
            </a:r>
          </a:p>
        </p:txBody>
      </p:sp>
      <p:sp>
        <p:nvSpPr>
          <p:cNvPr id="3" name="Text Placeholder 2">
            <a:extLst>
              <a:ext uri="{FF2B5EF4-FFF2-40B4-BE49-F238E27FC236}">
                <a16:creationId xmlns:a16="http://schemas.microsoft.com/office/drawing/2014/main" id="{7FB8AFCE-8BF1-4F32-91D2-CC42D1831B0D}"/>
              </a:ext>
            </a:extLst>
          </p:cNvPr>
          <p:cNvSpPr>
            <a:spLocks noGrp="1"/>
          </p:cNvSpPr>
          <p:nvPr>
            <p:ph type="body" idx="1"/>
          </p:nvPr>
        </p:nvSpPr>
        <p:spPr>
          <a:xfrm>
            <a:off x="1085431" y="1332000"/>
            <a:ext cx="9975055" cy="4194000"/>
          </a:xfrm>
        </p:spPr>
        <p:txBody>
          <a:bodyPr>
            <a:normAutofit/>
          </a:bodyPr>
          <a:lstStyle/>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067">
              <a:latin typeface="Georgia" panose="02040502050405020303" pitchFamily="18" charset="0"/>
            </a:endParaRPr>
          </a:p>
        </p:txBody>
      </p:sp>
      <p:pic>
        <p:nvPicPr>
          <p:cNvPr id="5" name="Picture 4" descr="Text&#10;&#10;Description automatically generated with medium confidence">
            <a:extLst>
              <a:ext uri="{FF2B5EF4-FFF2-40B4-BE49-F238E27FC236}">
                <a16:creationId xmlns:a16="http://schemas.microsoft.com/office/drawing/2014/main" id="{2C2F0DAC-037B-43A7-BA7D-B0BA05F7EDE9}"/>
              </a:ext>
            </a:extLst>
          </p:cNvPr>
          <p:cNvPicPr>
            <a:picLocks noChangeAspect="1"/>
          </p:cNvPicPr>
          <p:nvPr/>
        </p:nvPicPr>
        <p:blipFill>
          <a:blip r:embed="rId3"/>
          <a:stretch>
            <a:fillRect/>
          </a:stretch>
        </p:blipFill>
        <p:spPr>
          <a:xfrm>
            <a:off x="9927160" y="5863031"/>
            <a:ext cx="1945417" cy="829135"/>
          </a:xfrm>
          <a:prstGeom prst="rect">
            <a:avLst/>
          </a:prstGeom>
        </p:spPr>
      </p:pic>
      <p:pic>
        <p:nvPicPr>
          <p:cNvPr id="8" name="Picture 7">
            <a:extLst>
              <a:ext uri="{FF2B5EF4-FFF2-40B4-BE49-F238E27FC236}">
                <a16:creationId xmlns:a16="http://schemas.microsoft.com/office/drawing/2014/main" id="{2EE6CFA8-05E6-4B0E-B784-14D762662039}"/>
              </a:ext>
            </a:extLst>
          </p:cNvPr>
          <p:cNvPicPr/>
          <p:nvPr/>
        </p:nvPicPr>
        <p:blipFill>
          <a:blip r:embed="rId4"/>
          <a:stretch>
            <a:fillRect/>
          </a:stretch>
        </p:blipFill>
        <p:spPr>
          <a:xfrm>
            <a:off x="1578387" y="1840949"/>
            <a:ext cx="3105580" cy="1094613"/>
          </a:xfrm>
          <a:prstGeom prst="rect">
            <a:avLst/>
          </a:prstGeom>
        </p:spPr>
      </p:pic>
      <p:sp>
        <p:nvSpPr>
          <p:cNvPr id="17" name="TextBox 16">
            <a:extLst>
              <a:ext uri="{FF2B5EF4-FFF2-40B4-BE49-F238E27FC236}">
                <a16:creationId xmlns:a16="http://schemas.microsoft.com/office/drawing/2014/main" id="{479CD35E-747B-4A8E-85AE-874AE5C6876D}"/>
              </a:ext>
            </a:extLst>
          </p:cNvPr>
          <p:cNvSpPr txBox="1"/>
          <p:nvPr/>
        </p:nvSpPr>
        <p:spPr>
          <a:xfrm>
            <a:off x="5546493" y="1768363"/>
            <a:ext cx="5067121" cy="1077218"/>
          </a:xfrm>
          <a:prstGeom prst="rect">
            <a:avLst/>
          </a:prstGeom>
          <a:noFill/>
        </p:spPr>
        <p:txBody>
          <a:bodyPr wrap="square">
            <a:spAutoFit/>
          </a:bodyPr>
          <a:lstStyle/>
          <a:p>
            <a:pPr indent="-474121">
              <a:buClr>
                <a:schemeClr val="tx1"/>
              </a:buClr>
              <a:buSzPts val="2000"/>
              <a:buFont typeface="Wingdings" panose="05000000000000000000" pitchFamily="2" charset="2"/>
              <a:buChar char="Ø"/>
            </a:pPr>
            <a:r>
              <a:rPr lang="en-US" sz="1600" b="1"/>
              <a:t>Regular full-time employees</a:t>
            </a:r>
            <a:r>
              <a:rPr lang="en-US" sz="1600"/>
              <a:t> have access to 1:1 financial coaches and powerful tools to help move from surviving to thriving.  Money management doesn’t require a lot of money…it just involves a little extra planning.</a:t>
            </a:r>
          </a:p>
        </p:txBody>
      </p:sp>
      <p:pic>
        <p:nvPicPr>
          <p:cNvPr id="12" name="Picture 11">
            <a:extLst>
              <a:ext uri="{FF2B5EF4-FFF2-40B4-BE49-F238E27FC236}">
                <a16:creationId xmlns:a16="http://schemas.microsoft.com/office/drawing/2014/main" id="{1817B669-C8E9-407C-9DA2-40452A952546}"/>
              </a:ext>
            </a:extLst>
          </p:cNvPr>
          <p:cNvPicPr>
            <a:picLocks noChangeAspect="1"/>
          </p:cNvPicPr>
          <p:nvPr/>
        </p:nvPicPr>
        <p:blipFill>
          <a:blip r:embed="rId5"/>
          <a:stretch>
            <a:fillRect/>
          </a:stretch>
        </p:blipFill>
        <p:spPr>
          <a:xfrm>
            <a:off x="2187013" y="3303918"/>
            <a:ext cx="6667487" cy="2815071"/>
          </a:xfrm>
          <a:prstGeom prst="rect">
            <a:avLst/>
          </a:prstGeom>
        </p:spPr>
      </p:pic>
      <p:pic>
        <p:nvPicPr>
          <p:cNvPr id="6" name="Picture 5">
            <a:extLst>
              <a:ext uri="{FF2B5EF4-FFF2-40B4-BE49-F238E27FC236}">
                <a16:creationId xmlns:a16="http://schemas.microsoft.com/office/drawing/2014/main" id="{D57C599E-8413-2210-2A58-840B7D083EF2}"/>
              </a:ext>
            </a:extLst>
          </p:cNvPr>
          <p:cNvPicPr>
            <a:picLocks noChangeAspect="1"/>
          </p:cNvPicPr>
          <p:nvPr/>
        </p:nvPicPr>
        <p:blipFill>
          <a:blip r:embed="rId6"/>
          <a:stretch>
            <a:fillRect/>
          </a:stretch>
        </p:blipFill>
        <p:spPr>
          <a:xfrm>
            <a:off x="10586335" y="523350"/>
            <a:ext cx="1105484" cy="1105484"/>
          </a:xfrm>
          <a:prstGeom prst="rect">
            <a:avLst/>
          </a:prstGeom>
        </p:spPr>
      </p:pic>
    </p:spTree>
    <p:extLst>
      <p:ext uri="{BB962C8B-B14F-4D97-AF65-F5344CB8AC3E}">
        <p14:creationId xmlns:p14="http://schemas.microsoft.com/office/powerpoint/2010/main" val="239621153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p:nvPr>
        </p:nvSpPr>
        <p:spPr>
          <a:xfrm>
            <a:off x="1891550" y="607233"/>
            <a:ext cx="8408900" cy="1021600"/>
          </a:xfrm>
        </p:spPr>
        <p:txBody>
          <a:bodyPr>
            <a:normAutofit/>
          </a:bodyPr>
          <a:lstStyle/>
          <a:p>
            <a:pPr>
              <a:buClr>
                <a:srgbClr val="FFFFFF"/>
              </a:buClr>
            </a:pPr>
            <a:r>
              <a:rPr lang="en-US" sz="4267" b="1">
                <a:solidFill>
                  <a:srgbClr val="F68C1E"/>
                </a:solidFill>
                <a:latin typeface="Roboto Condensed" panose="02000000000000000000" pitchFamily="2" charset="0"/>
                <a:ea typeface="Roboto Condensed" panose="02000000000000000000" pitchFamily="2" charset="0"/>
              </a:rPr>
              <a:t>Wellness Programs</a:t>
            </a:r>
          </a:p>
        </p:txBody>
      </p:sp>
      <p:sp>
        <p:nvSpPr>
          <p:cNvPr id="3" name="Text Placeholder 2">
            <a:extLst>
              <a:ext uri="{FF2B5EF4-FFF2-40B4-BE49-F238E27FC236}">
                <a16:creationId xmlns:a16="http://schemas.microsoft.com/office/drawing/2014/main" id="{7FB8AFCE-8BF1-4F32-91D2-CC42D1831B0D}"/>
              </a:ext>
            </a:extLst>
          </p:cNvPr>
          <p:cNvSpPr>
            <a:spLocks noGrp="1"/>
          </p:cNvSpPr>
          <p:nvPr>
            <p:ph type="body" idx="1"/>
          </p:nvPr>
        </p:nvSpPr>
        <p:spPr>
          <a:xfrm>
            <a:off x="1085431" y="1332000"/>
            <a:ext cx="9975055" cy="4194000"/>
          </a:xfrm>
        </p:spPr>
        <p:txBody>
          <a:bodyPr>
            <a:normAutofit/>
          </a:bodyPr>
          <a:lstStyle/>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667">
              <a:latin typeface="Georgia" panose="02040502050405020303" pitchFamily="18" charset="0"/>
            </a:endParaRPr>
          </a:p>
          <a:p>
            <a:pPr indent="-474121">
              <a:buClr>
                <a:srgbClr val="002060"/>
              </a:buClr>
              <a:buSzPts val="2000"/>
              <a:buFont typeface="Wingdings" panose="05000000000000000000" pitchFamily="2" charset="2"/>
              <a:buChar char="Ø"/>
            </a:pPr>
            <a:endParaRPr lang="en-US" sz="2067">
              <a:latin typeface="Georgia" panose="02040502050405020303" pitchFamily="18" charset="0"/>
            </a:endParaRPr>
          </a:p>
        </p:txBody>
      </p:sp>
      <p:pic>
        <p:nvPicPr>
          <p:cNvPr id="5" name="Picture 4" descr="Text&#10;&#10;Description automatically generated with medium confidence">
            <a:extLst>
              <a:ext uri="{FF2B5EF4-FFF2-40B4-BE49-F238E27FC236}">
                <a16:creationId xmlns:a16="http://schemas.microsoft.com/office/drawing/2014/main" id="{2C2F0DAC-037B-43A7-BA7D-B0BA05F7EDE9}"/>
              </a:ext>
            </a:extLst>
          </p:cNvPr>
          <p:cNvPicPr>
            <a:picLocks noChangeAspect="1"/>
          </p:cNvPicPr>
          <p:nvPr/>
        </p:nvPicPr>
        <p:blipFill>
          <a:blip r:embed="rId3"/>
          <a:stretch>
            <a:fillRect/>
          </a:stretch>
        </p:blipFill>
        <p:spPr>
          <a:xfrm>
            <a:off x="9927160" y="5863031"/>
            <a:ext cx="1945417" cy="829135"/>
          </a:xfrm>
          <a:prstGeom prst="rect">
            <a:avLst/>
          </a:prstGeom>
        </p:spPr>
      </p:pic>
      <p:sp>
        <p:nvSpPr>
          <p:cNvPr id="17" name="TextBox 16">
            <a:extLst>
              <a:ext uri="{FF2B5EF4-FFF2-40B4-BE49-F238E27FC236}">
                <a16:creationId xmlns:a16="http://schemas.microsoft.com/office/drawing/2014/main" id="{479CD35E-747B-4A8E-85AE-874AE5C6876D}"/>
              </a:ext>
            </a:extLst>
          </p:cNvPr>
          <p:cNvSpPr txBox="1"/>
          <p:nvPr/>
        </p:nvSpPr>
        <p:spPr>
          <a:xfrm>
            <a:off x="5566230" y="2216652"/>
            <a:ext cx="5067121" cy="2585323"/>
          </a:xfrm>
          <a:prstGeom prst="rect">
            <a:avLst/>
          </a:prstGeom>
          <a:noFill/>
        </p:spPr>
        <p:txBody>
          <a:bodyPr wrap="square">
            <a:spAutoFit/>
          </a:bodyPr>
          <a:lstStyle/>
          <a:p>
            <a:pPr marL="285750" indent="-285750">
              <a:buFont typeface="Arial" panose="020B0604020202020204" pitchFamily="34" charset="0"/>
              <a:buChar char="•"/>
            </a:pPr>
            <a:r>
              <a:rPr lang="en-US" sz="1800">
                <a:solidFill>
                  <a:schemeClr val="tx1">
                    <a:lumMod val="85000"/>
                  </a:schemeClr>
                </a:solidFill>
              </a:rPr>
              <a:t>Employees and eligible dependents on a City medical plan have access to HUSK Nutrition! </a:t>
            </a:r>
          </a:p>
          <a:p>
            <a:pPr marL="285750" indent="-285750">
              <a:buFont typeface="Arial" panose="020B0604020202020204" pitchFamily="34" charset="0"/>
              <a:buChar char="•"/>
            </a:pPr>
            <a:r>
              <a:rPr lang="en-US" sz="1800">
                <a:solidFill>
                  <a:schemeClr val="tx1">
                    <a:lumMod val="85000"/>
                  </a:schemeClr>
                </a:solidFill>
              </a:rPr>
              <a:t>Using this virtual benefit, you can meet one-on-one with Registered Dietitians, who are nutrition experts, up to six times per benefits year at no charge.</a:t>
            </a:r>
          </a:p>
          <a:p>
            <a:pPr marL="285750" indent="-285750">
              <a:buFont typeface="Arial" panose="020B0604020202020204" pitchFamily="34" charset="0"/>
              <a:buChar char="•"/>
            </a:pPr>
            <a:r>
              <a:rPr lang="en-US" sz="1800">
                <a:solidFill>
                  <a:schemeClr val="tx1">
                    <a:lumMod val="85000"/>
                  </a:schemeClr>
                </a:solidFill>
              </a:rPr>
              <a:t>First visit is provided to benefits-eligible employees at no cost, regardless of being on a City medical plan. </a:t>
            </a:r>
          </a:p>
        </p:txBody>
      </p:sp>
      <p:pic>
        <p:nvPicPr>
          <p:cNvPr id="4" name="Picture 3">
            <a:extLst>
              <a:ext uri="{FF2B5EF4-FFF2-40B4-BE49-F238E27FC236}">
                <a16:creationId xmlns:a16="http://schemas.microsoft.com/office/drawing/2014/main" id="{6959A068-4268-EB1A-24EA-B662E64AE32B}"/>
              </a:ext>
            </a:extLst>
          </p:cNvPr>
          <p:cNvPicPr>
            <a:picLocks noChangeAspect="1"/>
          </p:cNvPicPr>
          <p:nvPr/>
        </p:nvPicPr>
        <p:blipFill>
          <a:blip r:embed="rId4"/>
          <a:stretch>
            <a:fillRect/>
          </a:stretch>
        </p:blipFill>
        <p:spPr>
          <a:xfrm>
            <a:off x="1131514" y="1716539"/>
            <a:ext cx="3627434" cy="1493649"/>
          </a:xfrm>
          <a:prstGeom prst="rect">
            <a:avLst/>
          </a:prstGeom>
        </p:spPr>
      </p:pic>
      <p:pic>
        <p:nvPicPr>
          <p:cNvPr id="9" name="Picture 8">
            <a:extLst>
              <a:ext uri="{FF2B5EF4-FFF2-40B4-BE49-F238E27FC236}">
                <a16:creationId xmlns:a16="http://schemas.microsoft.com/office/drawing/2014/main" id="{9E69A8CD-9168-EF22-79E7-DB96AF8876C4}"/>
              </a:ext>
            </a:extLst>
          </p:cNvPr>
          <p:cNvPicPr>
            <a:picLocks noChangeAspect="1"/>
          </p:cNvPicPr>
          <p:nvPr/>
        </p:nvPicPr>
        <p:blipFill>
          <a:blip r:embed="rId5"/>
          <a:stretch>
            <a:fillRect/>
          </a:stretch>
        </p:blipFill>
        <p:spPr>
          <a:xfrm>
            <a:off x="841948" y="3647813"/>
            <a:ext cx="4073212" cy="1912492"/>
          </a:xfrm>
          <a:prstGeom prst="rect">
            <a:avLst/>
          </a:prstGeom>
        </p:spPr>
      </p:pic>
      <p:pic>
        <p:nvPicPr>
          <p:cNvPr id="10" name="Picture 9">
            <a:extLst>
              <a:ext uri="{FF2B5EF4-FFF2-40B4-BE49-F238E27FC236}">
                <a16:creationId xmlns:a16="http://schemas.microsoft.com/office/drawing/2014/main" id="{ED0D439D-6445-53A9-D504-51EAC1E13B67}"/>
              </a:ext>
            </a:extLst>
          </p:cNvPr>
          <p:cNvPicPr>
            <a:picLocks noChangeAspect="1"/>
          </p:cNvPicPr>
          <p:nvPr/>
        </p:nvPicPr>
        <p:blipFill>
          <a:blip r:embed="rId6"/>
          <a:stretch>
            <a:fillRect/>
          </a:stretch>
        </p:blipFill>
        <p:spPr>
          <a:xfrm>
            <a:off x="10633351" y="534647"/>
            <a:ext cx="1043537" cy="1043537"/>
          </a:xfrm>
          <a:prstGeom prst="rect">
            <a:avLst/>
          </a:prstGeom>
        </p:spPr>
      </p:pic>
    </p:spTree>
    <p:extLst>
      <p:ext uri="{BB962C8B-B14F-4D97-AF65-F5344CB8AC3E}">
        <p14:creationId xmlns:p14="http://schemas.microsoft.com/office/powerpoint/2010/main" val="71623307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B2ED52-11ED-D349-DB8B-F9097FACF7C2}"/>
              </a:ext>
            </a:extLst>
          </p:cNvPr>
          <p:cNvSpPr>
            <a:spLocks noGrp="1"/>
          </p:cNvSpPr>
          <p:nvPr>
            <p:ph type="title"/>
          </p:nvPr>
        </p:nvSpPr>
        <p:spPr>
          <a:xfrm>
            <a:off x="438150" y="662544"/>
            <a:ext cx="11315699" cy="1049235"/>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Wellness activities take place in person and virtually! Opportunities are announced regularly via Wellness@cctexas.com and HR Liaisons. </a:t>
            </a:r>
            <a:br>
              <a:rPr kumimoji="0" lang="en-US" sz="2800" b="0" i="0" u="none" strike="noStrike" kern="1200" cap="none" spc="0" normalizeH="0" baseline="0" noProof="0">
                <a:ln>
                  <a:noFill/>
                </a:ln>
                <a:solidFill>
                  <a:schemeClr val="tx1"/>
                </a:solidFill>
                <a:effectLst/>
                <a:uLnTx/>
                <a:uFillTx/>
                <a:latin typeface="+mn-lt"/>
                <a:ea typeface="+mn-ea"/>
                <a:cs typeface="+mn-cs"/>
              </a:rPr>
            </a:br>
            <a:endParaRPr lang="en-US">
              <a:solidFill>
                <a:schemeClr val="tx1"/>
              </a:solidFill>
              <a:latin typeface="+mn-lt"/>
            </a:endParaRPr>
          </a:p>
        </p:txBody>
      </p:sp>
      <p:sp>
        <p:nvSpPr>
          <p:cNvPr id="9" name="Content Placeholder 8">
            <a:extLst>
              <a:ext uri="{FF2B5EF4-FFF2-40B4-BE49-F238E27FC236}">
                <a16:creationId xmlns:a16="http://schemas.microsoft.com/office/drawing/2014/main" id="{0FF0082A-347C-37D6-0A42-D773CAC74D7D}"/>
              </a:ext>
            </a:extLst>
          </p:cNvPr>
          <p:cNvSpPr>
            <a:spLocks noGrp="1"/>
          </p:cNvSpPr>
          <p:nvPr>
            <p:ph idx="1"/>
          </p:nvPr>
        </p:nvSpPr>
        <p:spPr>
          <a:xfrm>
            <a:off x="412752" y="2012616"/>
            <a:ext cx="11498312" cy="3450613"/>
          </a:xfrm>
        </p:spPr>
        <p:txBody>
          <a:bodyPr/>
          <a:lstStyle/>
          <a:p>
            <a:pPr marL="0" indent="0">
              <a:buNone/>
            </a:pPr>
            <a:r>
              <a:rPr lang="en-US" b="1">
                <a:solidFill>
                  <a:srgbClr val="00B0F0"/>
                </a:solidFill>
              </a:rPr>
              <a:t>    Physical Health </a:t>
            </a:r>
            <a:r>
              <a:rPr lang="en-US"/>
              <a:t>	                   </a:t>
            </a:r>
            <a:r>
              <a:rPr lang="en-US" b="1"/>
              <a:t> </a:t>
            </a:r>
            <a:r>
              <a:rPr lang="en-US" b="1">
                <a:solidFill>
                  <a:srgbClr val="00B050"/>
                </a:solidFill>
              </a:rPr>
              <a:t>Financial Health</a:t>
            </a:r>
            <a:r>
              <a:rPr lang="en-US" b="1"/>
              <a:t>                     </a:t>
            </a:r>
            <a:r>
              <a:rPr lang="en-US" b="1">
                <a:solidFill>
                  <a:srgbClr val="FF9900"/>
                </a:solidFill>
              </a:rPr>
              <a:t>Emotional Health</a:t>
            </a:r>
          </a:p>
        </p:txBody>
      </p:sp>
      <p:pic>
        <p:nvPicPr>
          <p:cNvPr id="10" name="Picture 9">
            <a:extLst>
              <a:ext uri="{FF2B5EF4-FFF2-40B4-BE49-F238E27FC236}">
                <a16:creationId xmlns:a16="http://schemas.microsoft.com/office/drawing/2014/main" id="{E57DE6FA-4C79-6DBA-3D1F-BB4B4EE81DC2}"/>
              </a:ext>
            </a:extLst>
          </p:cNvPr>
          <p:cNvPicPr>
            <a:picLocks noChangeAspect="1"/>
          </p:cNvPicPr>
          <p:nvPr/>
        </p:nvPicPr>
        <p:blipFill rotWithShape="1">
          <a:blip r:embed="rId2"/>
          <a:srcRect t="6486" r="-3799" b="4774"/>
          <a:stretch/>
        </p:blipFill>
        <p:spPr>
          <a:xfrm>
            <a:off x="9379588" y="3811958"/>
            <a:ext cx="1402712" cy="1225500"/>
          </a:xfrm>
          <a:prstGeom prst="rect">
            <a:avLst/>
          </a:prstGeom>
        </p:spPr>
      </p:pic>
      <p:pic>
        <p:nvPicPr>
          <p:cNvPr id="12" name="Picture 11">
            <a:extLst>
              <a:ext uri="{FF2B5EF4-FFF2-40B4-BE49-F238E27FC236}">
                <a16:creationId xmlns:a16="http://schemas.microsoft.com/office/drawing/2014/main" id="{0AB24933-7B04-628C-3D3F-76CCD9498DF5}"/>
              </a:ext>
            </a:extLst>
          </p:cNvPr>
          <p:cNvPicPr>
            <a:picLocks noChangeAspect="1"/>
          </p:cNvPicPr>
          <p:nvPr/>
        </p:nvPicPr>
        <p:blipFill>
          <a:blip r:embed="rId3"/>
          <a:stretch>
            <a:fillRect/>
          </a:stretch>
        </p:blipFill>
        <p:spPr>
          <a:xfrm>
            <a:off x="874526" y="2594306"/>
            <a:ext cx="1909182" cy="1254318"/>
          </a:xfrm>
          <a:prstGeom prst="rect">
            <a:avLst/>
          </a:prstGeom>
        </p:spPr>
      </p:pic>
      <p:pic>
        <p:nvPicPr>
          <p:cNvPr id="13" name="Picture 12">
            <a:extLst>
              <a:ext uri="{FF2B5EF4-FFF2-40B4-BE49-F238E27FC236}">
                <a16:creationId xmlns:a16="http://schemas.microsoft.com/office/drawing/2014/main" id="{2A965BF1-98F2-2AF6-0E2E-3B23896DFA64}"/>
              </a:ext>
            </a:extLst>
          </p:cNvPr>
          <p:cNvPicPr>
            <a:picLocks noChangeAspect="1"/>
          </p:cNvPicPr>
          <p:nvPr/>
        </p:nvPicPr>
        <p:blipFill>
          <a:blip r:embed="rId4"/>
          <a:stretch>
            <a:fillRect/>
          </a:stretch>
        </p:blipFill>
        <p:spPr>
          <a:xfrm>
            <a:off x="312194" y="5214114"/>
            <a:ext cx="3206774" cy="603556"/>
          </a:xfrm>
          <a:prstGeom prst="rect">
            <a:avLst/>
          </a:prstGeom>
        </p:spPr>
      </p:pic>
      <p:pic>
        <p:nvPicPr>
          <p:cNvPr id="14" name="Picture 13">
            <a:extLst>
              <a:ext uri="{FF2B5EF4-FFF2-40B4-BE49-F238E27FC236}">
                <a16:creationId xmlns:a16="http://schemas.microsoft.com/office/drawing/2014/main" id="{7DA3D5E3-6691-8FEC-D4DE-7007624ABB16}"/>
              </a:ext>
            </a:extLst>
          </p:cNvPr>
          <p:cNvPicPr>
            <a:picLocks noChangeAspect="1"/>
          </p:cNvPicPr>
          <p:nvPr/>
        </p:nvPicPr>
        <p:blipFill rotWithShape="1">
          <a:blip r:embed="rId5"/>
          <a:srcRect l="4575" t="9544" r="8191" b="12358"/>
          <a:stretch/>
        </p:blipFill>
        <p:spPr>
          <a:xfrm>
            <a:off x="777978" y="4134053"/>
            <a:ext cx="2247900" cy="828675"/>
          </a:xfrm>
          <a:prstGeom prst="rect">
            <a:avLst/>
          </a:prstGeom>
        </p:spPr>
      </p:pic>
      <p:pic>
        <p:nvPicPr>
          <p:cNvPr id="15" name="Picture 14">
            <a:extLst>
              <a:ext uri="{FF2B5EF4-FFF2-40B4-BE49-F238E27FC236}">
                <a16:creationId xmlns:a16="http://schemas.microsoft.com/office/drawing/2014/main" id="{A2C8B042-6B29-7768-D593-83B103FAA44A}"/>
              </a:ext>
            </a:extLst>
          </p:cNvPr>
          <p:cNvPicPr>
            <a:picLocks noChangeAspect="1"/>
          </p:cNvPicPr>
          <p:nvPr/>
        </p:nvPicPr>
        <p:blipFill rotWithShape="1">
          <a:blip r:embed="rId6"/>
          <a:srcRect l="1506" r="3525" b="7177"/>
          <a:stretch/>
        </p:blipFill>
        <p:spPr>
          <a:xfrm>
            <a:off x="4825796" y="2655325"/>
            <a:ext cx="2238376" cy="773675"/>
          </a:xfrm>
          <a:prstGeom prst="rect">
            <a:avLst/>
          </a:prstGeom>
        </p:spPr>
      </p:pic>
      <p:pic>
        <p:nvPicPr>
          <p:cNvPr id="16" name="Picture 15">
            <a:extLst>
              <a:ext uri="{FF2B5EF4-FFF2-40B4-BE49-F238E27FC236}">
                <a16:creationId xmlns:a16="http://schemas.microsoft.com/office/drawing/2014/main" id="{F0B0D76A-F6AC-9F9F-9947-EAFF90458C14}"/>
              </a:ext>
            </a:extLst>
          </p:cNvPr>
          <p:cNvPicPr>
            <a:picLocks noChangeAspect="1"/>
          </p:cNvPicPr>
          <p:nvPr/>
        </p:nvPicPr>
        <p:blipFill rotWithShape="1">
          <a:blip r:embed="rId7"/>
          <a:srcRect l="1515" t="9502" r="1792" b="11429"/>
          <a:stretch/>
        </p:blipFill>
        <p:spPr>
          <a:xfrm>
            <a:off x="4485964" y="3925215"/>
            <a:ext cx="2994239" cy="666587"/>
          </a:xfrm>
          <a:prstGeom prst="rect">
            <a:avLst/>
          </a:prstGeom>
        </p:spPr>
      </p:pic>
      <p:pic>
        <p:nvPicPr>
          <p:cNvPr id="2" name="Picture 1">
            <a:extLst>
              <a:ext uri="{FF2B5EF4-FFF2-40B4-BE49-F238E27FC236}">
                <a16:creationId xmlns:a16="http://schemas.microsoft.com/office/drawing/2014/main" id="{D954AE72-0E31-F7C0-D035-26591C6E5719}"/>
              </a:ext>
            </a:extLst>
          </p:cNvPr>
          <p:cNvPicPr>
            <a:picLocks noChangeAspect="1"/>
          </p:cNvPicPr>
          <p:nvPr/>
        </p:nvPicPr>
        <p:blipFill>
          <a:blip r:embed="rId8"/>
          <a:stretch>
            <a:fillRect/>
          </a:stretch>
        </p:blipFill>
        <p:spPr>
          <a:xfrm>
            <a:off x="4485963" y="5068978"/>
            <a:ext cx="2994239" cy="794733"/>
          </a:xfrm>
          <a:prstGeom prst="rect">
            <a:avLst/>
          </a:prstGeom>
        </p:spPr>
      </p:pic>
      <p:pic>
        <p:nvPicPr>
          <p:cNvPr id="5" name="Picture 4">
            <a:extLst>
              <a:ext uri="{FF2B5EF4-FFF2-40B4-BE49-F238E27FC236}">
                <a16:creationId xmlns:a16="http://schemas.microsoft.com/office/drawing/2014/main" id="{2AB8C52F-2729-8988-BB0E-CD081D06A44E}"/>
              </a:ext>
            </a:extLst>
          </p:cNvPr>
          <p:cNvPicPr>
            <a:picLocks noChangeAspect="1"/>
          </p:cNvPicPr>
          <p:nvPr/>
        </p:nvPicPr>
        <p:blipFill>
          <a:blip r:embed="rId9"/>
          <a:stretch>
            <a:fillRect/>
          </a:stretch>
        </p:blipFill>
        <p:spPr>
          <a:xfrm>
            <a:off x="8957950" y="2599835"/>
            <a:ext cx="2238376" cy="959304"/>
          </a:xfrm>
          <a:prstGeom prst="rect">
            <a:avLst/>
          </a:prstGeom>
        </p:spPr>
      </p:pic>
      <p:pic>
        <p:nvPicPr>
          <p:cNvPr id="7" name="Picture 6">
            <a:extLst>
              <a:ext uri="{FF2B5EF4-FFF2-40B4-BE49-F238E27FC236}">
                <a16:creationId xmlns:a16="http://schemas.microsoft.com/office/drawing/2014/main" id="{48E98AEB-7EAC-95B3-58C6-C6070FD8D59B}"/>
              </a:ext>
            </a:extLst>
          </p:cNvPr>
          <p:cNvPicPr>
            <a:picLocks noChangeAspect="1"/>
          </p:cNvPicPr>
          <p:nvPr/>
        </p:nvPicPr>
        <p:blipFill>
          <a:blip r:embed="rId10"/>
          <a:stretch>
            <a:fillRect/>
          </a:stretch>
        </p:blipFill>
        <p:spPr>
          <a:xfrm>
            <a:off x="8084998" y="5338295"/>
            <a:ext cx="3984279" cy="474102"/>
          </a:xfrm>
          <a:prstGeom prst="rect">
            <a:avLst/>
          </a:prstGeom>
        </p:spPr>
      </p:pic>
    </p:spTree>
    <p:extLst>
      <p:ext uri="{BB962C8B-B14F-4D97-AF65-F5344CB8AC3E}">
        <p14:creationId xmlns:p14="http://schemas.microsoft.com/office/powerpoint/2010/main" val="821566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8720B-57D7-5CE5-F03E-0EEDB67D7194}"/>
              </a:ext>
            </a:extLst>
          </p:cNvPr>
          <p:cNvSpPr>
            <a:spLocks noGrp="1"/>
          </p:cNvSpPr>
          <p:nvPr>
            <p:ph type="title"/>
          </p:nvPr>
        </p:nvSpPr>
        <p:spPr/>
        <p:txBody>
          <a:bodyPr>
            <a:normAutofit/>
          </a:bodyPr>
          <a:lstStyle/>
          <a:p>
            <a:r>
              <a:rPr lang="en-US" sz="4400">
                <a:solidFill>
                  <a:schemeClr val="tx1">
                    <a:lumMod val="85000"/>
                  </a:schemeClr>
                </a:solidFill>
                <a:latin typeface="Roboto Condensed" panose="02000000000000000000" pitchFamily="2" charset="0"/>
                <a:ea typeface="Roboto Condensed" panose="02000000000000000000" pitchFamily="2" charset="0"/>
                <a:cs typeface="Roboto Condensed" panose="02000000000000000000" pitchFamily="2" charset="0"/>
              </a:rPr>
              <a:t>                            Blue Points </a:t>
            </a:r>
          </a:p>
        </p:txBody>
      </p:sp>
      <p:sp>
        <p:nvSpPr>
          <p:cNvPr id="6" name="Content Placeholder 5">
            <a:extLst>
              <a:ext uri="{FF2B5EF4-FFF2-40B4-BE49-F238E27FC236}">
                <a16:creationId xmlns:a16="http://schemas.microsoft.com/office/drawing/2014/main" id="{CA77CE6F-0D87-59D8-62E1-4D9A8BFC3024}"/>
              </a:ext>
            </a:extLst>
          </p:cNvPr>
          <p:cNvSpPr>
            <a:spLocks noGrp="1"/>
          </p:cNvSpPr>
          <p:nvPr>
            <p:ph idx="1"/>
          </p:nvPr>
        </p:nvSpPr>
        <p:spPr>
          <a:xfrm>
            <a:off x="677334" y="1724025"/>
            <a:ext cx="10795980" cy="4317337"/>
          </a:xfrm>
        </p:spPr>
        <p:txBody>
          <a:bodyPr>
            <a:normAutofit/>
          </a:bodyPr>
          <a:lstStyle/>
          <a:p>
            <a:pPr>
              <a:buClr>
                <a:schemeClr val="tx1"/>
              </a:buClr>
            </a:pPr>
            <a:r>
              <a:rPr lang="en-US" sz="2000">
                <a:solidFill>
                  <a:schemeClr val="tx1">
                    <a:lumMod val="85000"/>
                  </a:schemeClr>
                </a:solidFill>
              </a:rPr>
              <a:t>By using the BCBS Well onTarget program, you can earn Blue Points to cash in on exciting merchandise in the online catalog, including items such as smart watches, kitchen tools, baby car seats, strollers, fitness equipment, designer purses, and more. Examples of ways to earn points include:</a:t>
            </a:r>
          </a:p>
          <a:p>
            <a:pPr lvl="1">
              <a:buClr>
                <a:schemeClr val="tx1"/>
              </a:buClr>
            </a:pPr>
            <a:r>
              <a:rPr lang="en-US" sz="1800">
                <a:solidFill>
                  <a:schemeClr val="tx1">
                    <a:lumMod val="85000"/>
                  </a:schemeClr>
                </a:solidFill>
              </a:rPr>
              <a:t>Complete the online health assessment and earn 2,500 points.</a:t>
            </a:r>
          </a:p>
          <a:p>
            <a:pPr lvl="1">
              <a:buClr>
                <a:schemeClr val="tx1"/>
              </a:buClr>
            </a:pPr>
            <a:r>
              <a:rPr lang="en-US" sz="1800">
                <a:solidFill>
                  <a:schemeClr val="tx1">
                    <a:lumMod val="85000"/>
                  </a:schemeClr>
                </a:solidFill>
              </a:rPr>
              <a:t>Connect a fitness device or mobile app and earn 2,675 points, then earn 55 points per day for keeping it connected.</a:t>
            </a:r>
          </a:p>
          <a:p>
            <a:pPr lvl="1">
              <a:buClr>
                <a:schemeClr val="tx1"/>
              </a:buClr>
            </a:pPr>
            <a:r>
              <a:rPr lang="en-US" sz="1800">
                <a:solidFill>
                  <a:schemeClr val="tx1">
                    <a:lumMod val="85000"/>
                  </a:schemeClr>
                </a:solidFill>
              </a:rPr>
              <a:t>Complete all of the lessons in any one of the self-management programs to earn 1,000 points quarterly. </a:t>
            </a:r>
          </a:p>
          <a:p>
            <a:pPr lvl="1">
              <a:buClr>
                <a:schemeClr val="tx1"/>
              </a:buClr>
            </a:pPr>
            <a:r>
              <a:rPr lang="en-US" sz="1800">
                <a:solidFill>
                  <a:schemeClr val="tx1">
                    <a:lumMod val="85000"/>
                  </a:schemeClr>
                </a:solidFill>
              </a:rPr>
              <a:t>Enroll in the BCBS Fitness Program and earn 2,500 points annually. </a:t>
            </a:r>
          </a:p>
          <a:p>
            <a:pPr>
              <a:buClr>
                <a:schemeClr val="tx1"/>
              </a:buClr>
            </a:pPr>
            <a:r>
              <a:rPr lang="en-US" sz="2000">
                <a:solidFill>
                  <a:schemeClr val="tx1">
                    <a:lumMod val="85000"/>
                  </a:schemeClr>
                </a:solidFill>
              </a:rPr>
              <a:t>Blue Points are only available to employees and spouses insured on the City's health plans. To get started, log in to your member account on www.bcbstx.com, click the Wellness tab in the top menu, and select Well onTarget.</a:t>
            </a:r>
          </a:p>
        </p:txBody>
      </p:sp>
      <p:pic>
        <p:nvPicPr>
          <p:cNvPr id="10" name="Picture 9">
            <a:extLst>
              <a:ext uri="{FF2B5EF4-FFF2-40B4-BE49-F238E27FC236}">
                <a16:creationId xmlns:a16="http://schemas.microsoft.com/office/drawing/2014/main" id="{DC9E0B19-FCC4-30AF-F66E-1B9C5B19E286}"/>
              </a:ext>
            </a:extLst>
          </p:cNvPr>
          <p:cNvPicPr>
            <a:picLocks noChangeAspect="1"/>
          </p:cNvPicPr>
          <p:nvPr/>
        </p:nvPicPr>
        <p:blipFill>
          <a:blip r:embed="rId3"/>
          <a:stretch>
            <a:fillRect/>
          </a:stretch>
        </p:blipFill>
        <p:spPr>
          <a:xfrm>
            <a:off x="1247775" y="757046"/>
            <a:ext cx="3154720" cy="541720"/>
          </a:xfrm>
          <a:prstGeom prst="rect">
            <a:avLst/>
          </a:prstGeom>
        </p:spPr>
      </p:pic>
      <p:pic>
        <p:nvPicPr>
          <p:cNvPr id="2" name="Picture 1">
            <a:extLst>
              <a:ext uri="{FF2B5EF4-FFF2-40B4-BE49-F238E27FC236}">
                <a16:creationId xmlns:a16="http://schemas.microsoft.com/office/drawing/2014/main" id="{68E584AF-36AF-30AA-FE20-95F49451D8ED}"/>
              </a:ext>
            </a:extLst>
          </p:cNvPr>
          <p:cNvPicPr>
            <a:picLocks noChangeAspect="1"/>
          </p:cNvPicPr>
          <p:nvPr/>
        </p:nvPicPr>
        <p:blipFill>
          <a:blip r:embed="rId4"/>
          <a:stretch>
            <a:fillRect/>
          </a:stretch>
        </p:blipFill>
        <p:spPr>
          <a:xfrm>
            <a:off x="10634409" y="37655"/>
            <a:ext cx="1438781" cy="1438781"/>
          </a:xfrm>
          <a:prstGeom prst="rect">
            <a:avLst/>
          </a:prstGeom>
        </p:spPr>
      </p:pic>
      <p:pic>
        <p:nvPicPr>
          <p:cNvPr id="3" name="Picture 2">
            <a:extLst>
              <a:ext uri="{FF2B5EF4-FFF2-40B4-BE49-F238E27FC236}">
                <a16:creationId xmlns:a16="http://schemas.microsoft.com/office/drawing/2014/main" id="{3629EC72-72E1-BB34-7565-FD26090936A3}"/>
              </a:ext>
            </a:extLst>
          </p:cNvPr>
          <p:cNvPicPr>
            <a:picLocks noChangeAspect="1"/>
          </p:cNvPicPr>
          <p:nvPr/>
        </p:nvPicPr>
        <p:blipFill>
          <a:blip r:embed="rId5"/>
          <a:stretch>
            <a:fillRect/>
          </a:stretch>
        </p:blipFill>
        <p:spPr>
          <a:xfrm>
            <a:off x="9768362" y="5837264"/>
            <a:ext cx="2237426" cy="841321"/>
          </a:xfrm>
          <a:prstGeom prst="rect">
            <a:avLst/>
          </a:prstGeom>
        </p:spPr>
      </p:pic>
    </p:spTree>
    <p:extLst>
      <p:ext uri="{BB962C8B-B14F-4D97-AF65-F5344CB8AC3E}">
        <p14:creationId xmlns:p14="http://schemas.microsoft.com/office/powerpoint/2010/main" val="2186740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AB5C-4D34-EB8B-07EA-4969A024D336}"/>
              </a:ext>
            </a:extLst>
          </p:cNvPr>
          <p:cNvSpPr>
            <a:spLocks noGrp="1"/>
          </p:cNvSpPr>
          <p:nvPr>
            <p:ph type="title"/>
          </p:nvPr>
        </p:nvSpPr>
        <p:spPr/>
        <p:txBody>
          <a:bodyPr>
            <a:normAutofit/>
          </a:bodyPr>
          <a:lstStyle/>
          <a:p>
            <a:r>
              <a:rPr lang="en-US" sz="4400" b="1">
                <a:solidFill>
                  <a:srgbClr val="F68C1E"/>
                </a:solidFill>
                <a:latin typeface="Roboto Condensed" panose="02000000000000000000" pitchFamily="2" charset="0"/>
                <a:ea typeface="Roboto Condensed" panose="02000000000000000000" pitchFamily="2" charset="0"/>
              </a:rPr>
              <a:t>Health and Wellness Clinic</a:t>
            </a:r>
            <a:endParaRPr lang="en-US" sz="4400"/>
          </a:p>
        </p:txBody>
      </p:sp>
      <p:sp>
        <p:nvSpPr>
          <p:cNvPr id="3" name="Content Placeholder 2">
            <a:extLst>
              <a:ext uri="{FF2B5EF4-FFF2-40B4-BE49-F238E27FC236}">
                <a16:creationId xmlns:a16="http://schemas.microsoft.com/office/drawing/2014/main" id="{755BBECF-F5FD-40F6-2A10-5C63DB80B42D}"/>
              </a:ext>
            </a:extLst>
          </p:cNvPr>
          <p:cNvSpPr>
            <a:spLocks noGrp="1"/>
          </p:cNvSpPr>
          <p:nvPr>
            <p:ph sz="half" idx="1"/>
          </p:nvPr>
        </p:nvSpPr>
        <p:spPr>
          <a:xfrm>
            <a:off x="758050" y="3533776"/>
            <a:ext cx="5025216" cy="2852738"/>
          </a:xfrm>
        </p:spPr>
        <p:txBody>
          <a:bodyPr>
            <a:normAutofit/>
          </a:bodyPr>
          <a:lstStyle/>
          <a:p>
            <a:r>
              <a:rPr lang="en-US" sz="1800">
                <a:solidFill>
                  <a:schemeClr val="tx1">
                    <a:lumMod val="85000"/>
                  </a:schemeClr>
                </a:solidFill>
              </a:rPr>
              <a:t>The Clinic’s nurse practitioners can diagnose and treat common illnesses such as allergies, ear infections, strep throat and the flu. </a:t>
            </a:r>
          </a:p>
          <a:p>
            <a:r>
              <a:rPr lang="en-US" sz="1800">
                <a:solidFill>
                  <a:schemeClr val="tx1">
                    <a:lumMod val="85000"/>
                  </a:schemeClr>
                </a:solidFill>
              </a:rPr>
              <a:t>You can utilize the clinic as your primary health care provider to manage chronic conditions like hypertension, diabetes, and high cholesterol, or receive your annual preventative exams.</a:t>
            </a:r>
          </a:p>
          <a:p>
            <a:pPr marL="0" indent="0">
              <a:buNone/>
            </a:pPr>
            <a:endParaRPr lang="en-US"/>
          </a:p>
        </p:txBody>
      </p:sp>
      <p:sp>
        <p:nvSpPr>
          <p:cNvPr id="4" name="Content Placeholder 3">
            <a:extLst>
              <a:ext uri="{FF2B5EF4-FFF2-40B4-BE49-F238E27FC236}">
                <a16:creationId xmlns:a16="http://schemas.microsoft.com/office/drawing/2014/main" id="{2F5850CA-FB24-2E92-5058-701F12EB2A56}"/>
              </a:ext>
            </a:extLst>
          </p:cNvPr>
          <p:cNvSpPr>
            <a:spLocks noGrp="1"/>
          </p:cNvSpPr>
          <p:nvPr>
            <p:ph sz="half" idx="2"/>
          </p:nvPr>
        </p:nvSpPr>
        <p:spPr>
          <a:xfrm>
            <a:off x="6096000" y="3429000"/>
            <a:ext cx="5181600" cy="2852738"/>
          </a:xfrm>
        </p:spPr>
        <p:txBody>
          <a:bodyPr>
            <a:normAutofit/>
          </a:bodyPr>
          <a:lstStyle/>
          <a:p>
            <a:pPr>
              <a:buFont typeface="Arial" panose="020B0604020202020204" pitchFamily="34" charset="0"/>
              <a:buChar char="•"/>
            </a:pPr>
            <a:r>
              <a:rPr lang="en-US" sz="1800">
                <a:solidFill>
                  <a:schemeClr val="tx1">
                    <a:lumMod val="85000"/>
                  </a:schemeClr>
                </a:solidFill>
              </a:rPr>
              <a:t>Employees, retirees and dependents over age two who are enrolled in the </a:t>
            </a:r>
            <a:r>
              <a:rPr lang="en-US" sz="1800" err="1">
                <a:solidFill>
                  <a:schemeClr val="tx1">
                    <a:lumMod val="85000"/>
                  </a:schemeClr>
                </a:solidFill>
              </a:rPr>
              <a:t>Citicare</a:t>
            </a:r>
            <a:r>
              <a:rPr lang="en-US" sz="1800">
                <a:solidFill>
                  <a:schemeClr val="tx1">
                    <a:lumMod val="85000"/>
                  </a:schemeClr>
                </a:solidFill>
              </a:rPr>
              <a:t> Value Plan may visit the clinic at no charge. </a:t>
            </a:r>
          </a:p>
          <a:p>
            <a:pPr>
              <a:buFont typeface="Arial" panose="020B0604020202020204" pitchFamily="34" charset="0"/>
              <a:buChar char="•"/>
            </a:pPr>
            <a:r>
              <a:rPr lang="en-US" sz="1800">
                <a:solidFill>
                  <a:schemeClr val="tx1">
                    <a:lumMod val="85000"/>
                  </a:schemeClr>
                </a:solidFill>
              </a:rPr>
              <a:t>All other employees and their dependents can access the clinic for a $20 fee, plus $15 for labs (if applicable).</a:t>
            </a:r>
          </a:p>
          <a:p>
            <a:pPr>
              <a:buFont typeface="Arial" panose="020B0604020202020204" pitchFamily="34" charset="0"/>
              <a:buChar char="•"/>
            </a:pPr>
            <a:r>
              <a:rPr lang="en-US" sz="1800">
                <a:solidFill>
                  <a:schemeClr val="tx1">
                    <a:lumMod val="85000"/>
                  </a:schemeClr>
                </a:solidFill>
              </a:rPr>
              <a:t>You don’t have to be on the medical plan for this benefit. Contact the Benefits Team for your form. </a:t>
            </a:r>
          </a:p>
        </p:txBody>
      </p:sp>
      <p:sp>
        <p:nvSpPr>
          <p:cNvPr id="5" name="Content Placeholder 3">
            <a:extLst>
              <a:ext uri="{FF2B5EF4-FFF2-40B4-BE49-F238E27FC236}">
                <a16:creationId xmlns:a16="http://schemas.microsoft.com/office/drawing/2014/main" id="{79946F0B-1AFB-22F4-B70F-883CE12C7EB3}"/>
              </a:ext>
            </a:extLst>
          </p:cNvPr>
          <p:cNvSpPr txBox="1">
            <a:spLocks/>
          </p:cNvSpPr>
          <p:nvPr/>
        </p:nvSpPr>
        <p:spPr>
          <a:xfrm>
            <a:off x="485775" y="1489329"/>
            <a:ext cx="10036429" cy="18348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a:solidFill>
                  <a:schemeClr val="tx1">
                    <a:lumMod val="85000"/>
                  </a:schemeClr>
                </a:solidFill>
              </a:rPr>
              <a:t>The City offers employees a conveniently located Clinic on the first floor of City Hall next to the Lipan St. entrance.</a:t>
            </a:r>
            <a:br>
              <a:rPr lang="en-US" sz="2100">
                <a:solidFill>
                  <a:schemeClr val="tx1">
                    <a:lumMod val="85000"/>
                  </a:schemeClr>
                </a:solidFill>
              </a:rPr>
            </a:br>
            <a:endParaRPr lang="en-US" sz="2100">
              <a:solidFill>
                <a:schemeClr val="tx1">
                  <a:lumMod val="85000"/>
                </a:schemeClr>
              </a:solidFill>
            </a:endParaRPr>
          </a:p>
          <a:p>
            <a:pPr marL="0" indent="0">
              <a:buFont typeface="Arial" panose="020B0604020202020204" pitchFamily="34" charset="0"/>
              <a:buNone/>
            </a:pPr>
            <a:r>
              <a:rPr lang="en-US" sz="2100">
                <a:solidFill>
                  <a:schemeClr val="tx1">
                    <a:lumMod val="85000"/>
                  </a:schemeClr>
                </a:solidFill>
              </a:rPr>
              <a:t>Clinic hours are Monday through Friday from 8am to 5pm (Closed from 12pm to 1pm for lunch).</a:t>
            </a:r>
            <a:br>
              <a:rPr lang="en-US" sz="2100">
                <a:solidFill>
                  <a:schemeClr val="tx1">
                    <a:lumMod val="85000"/>
                  </a:schemeClr>
                </a:solidFill>
              </a:rPr>
            </a:br>
            <a:endParaRPr lang="en-US" sz="2100">
              <a:solidFill>
                <a:schemeClr val="tx1">
                  <a:lumMod val="85000"/>
                </a:schemeClr>
              </a:solidFill>
            </a:endParaRPr>
          </a:p>
          <a:p>
            <a:pPr marL="0" indent="0" algn="ctr">
              <a:buFont typeface="Arial" panose="020B0604020202020204" pitchFamily="34" charset="0"/>
              <a:buNone/>
            </a:pPr>
            <a:r>
              <a:rPr lang="en-US" sz="2100">
                <a:solidFill>
                  <a:schemeClr val="tx1">
                    <a:lumMod val="85000"/>
                  </a:schemeClr>
                </a:solidFill>
              </a:rPr>
              <a:t>Call (361) 826-3333 to schedule an appointment.</a:t>
            </a:r>
          </a:p>
          <a:p>
            <a:endParaRPr lang="en-US"/>
          </a:p>
        </p:txBody>
      </p:sp>
      <p:pic>
        <p:nvPicPr>
          <p:cNvPr id="6" name="Picture 5">
            <a:extLst>
              <a:ext uri="{FF2B5EF4-FFF2-40B4-BE49-F238E27FC236}">
                <a16:creationId xmlns:a16="http://schemas.microsoft.com/office/drawing/2014/main" id="{4A7C061B-822C-DA79-ADA2-A4EA246C6F4F}"/>
              </a:ext>
            </a:extLst>
          </p:cNvPr>
          <p:cNvPicPr>
            <a:picLocks noChangeAspect="1"/>
          </p:cNvPicPr>
          <p:nvPr/>
        </p:nvPicPr>
        <p:blipFill>
          <a:blip r:embed="rId2"/>
          <a:stretch>
            <a:fillRect/>
          </a:stretch>
        </p:blipFill>
        <p:spPr>
          <a:xfrm>
            <a:off x="10634409" y="50548"/>
            <a:ext cx="1438781" cy="1438781"/>
          </a:xfrm>
          <a:prstGeom prst="rect">
            <a:avLst/>
          </a:prstGeom>
        </p:spPr>
      </p:pic>
      <p:pic>
        <p:nvPicPr>
          <p:cNvPr id="7" name="Picture 6">
            <a:extLst>
              <a:ext uri="{FF2B5EF4-FFF2-40B4-BE49-F238E27FC236}">
                <a16:creationId xmlns:a16="http://schemas.microsoft.com/office/drawing/2014/main" id="{B96BA8E7-2C82-FA51-1AB1-4E68D73C692C}"/>
              </a:ext>
            </a:extLst>
          </p:cNvPr>
          <p:cNvPicPr>
            <a:picLocks noChangeAspect="1"/>
          </p:cNvPicPr>
          <p:nvPr/>
        </p:nvPicPr>
        <p:blipFill>
          <a:blip r:embed="rId3"/>
          <a:stretch>
            <a:fillRect/>
          </a:stretch>
        </p:blipFill>
        <p:spPr>
          <a:xfrm>
            <a:off x="9835764" y="5861077"/>
            <a:ext cx="2237426" cy="841321"/>
          </a:xfrm>
          <a:prstGeom prst="rect">
            <a:avLst/>
          </a:prstGeom>
        </p:spPr>
      </p:pic>
    </p:spTree>
    <p:extLst>
      <p:ext uri="{BB962C8B-B14F-4D97-AF65-F5344CB8AC3E}">
        <p14:creationId xmlns:p14="http://schemas.microsoft.com/office/powerpoint/2010/main" val="206025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FED58D-BD95-29AF-07A1-9958BFADFE8F}"/>
              </a:ext>
            </a:extLst>
          </p:cNvPr>
          <p:cNvPicPr>
            <a:picLocks noChangeAspect="1"/>
          </p:cNvPicPr>
          <p:nvPr/>
        </p:nvPicPr>
        <p:blipFill>
          <a:blip r:embed="rId2"/>
          <a:stretch>
            <a:fillRect/>
          </a:stretch>
        </p:blipFill>
        <p:spPr>
          <a:xfrm>
            <a:off x="911582" y="755683"/>
            <a:ext cx="8124650" cy="998471"/>
          </a:xfrm>
          <a:prstGeom prst="rect">
            <a:avLst/>
          </a:prstGeom>
        </p:spPr>
      </p:pic>
      <p:sp>
        <p:nvSpPr>
          <p:cNvPr id="6" name="Content Placeholder 5">
            <a:extLst>
              <a:ext uri="{FF2B5EF4-FFF2-40B4-BE49-F238E27FC236}">
                <a16:creationId xmlns:a16="http://schemas.microsoft.com/office/drawing/2014/main" id="{C46BCE12-CDE3-D4D4-0621-7F93520BF50B}"/>
              </a:ext>
            </a:extLst>
          </p:cNvPr>
          <p:cNvSpPr>
            <a:spLocks noGrp="1"/>
          </p:cNvSpPr>
          <p:nvPr>
            <p:ph idx="1"/>
          </p:nvPr>
        </p:nvSpPr>
        <p:spPr/>
        <p:txBody>
          <a:bodyPr/>
          <a:lstStyle/>
          <a:p>
            <a:pPr marL="0" marR="0" indent="0" algn="just">
              <a:spcBef>
                <a:spcPts val="0"/>
              </a:spcBef>
              <a:spcAft>
                <a:spcPts val="0"/>
              </a:spcAft>
              <a:buNone/>
            </a:pPr>
            <a:r>
              <a:rPr lang="en-US" sz="1800">
                <a:solidFill>
                  <a:schemeClr val="tx1">
                    <a:lumMod val="85000"/>
                  </a:schemeClr>
                </a:solidFill>
                <a:effectLst/>
                <a:ea typeface="Calibri" panose="020F0502020204030204" pitchFamily="34" charset="0"/>
              </a:rPr>
              <a:t>Employees and dependents on a City health plan can get a flu shot and COVID-19 vaccine at </a:t>
            </a:r>
            <a:r>
              <a:rPr lang="en-US" sz="1800" b="1">
                <a:solidFill>
                  <a:schemeClr val="tx1">
                    <a:lumMod val="85000"/>
                  </a:schemeClr>
                </a:solidFill>
                <a:effectLst/>
                <a:ea typeface="Calibri" panose="020F0502020204030204" pitchFamily="34" charset="0"/>
              </a:rPr>
              <a:t>no charge</a:t>
            </a:r>
            <a:r>
              <a:rPr lang="en-US" sz="1800" i="1">
                <a:solidFill>
                  <a:schemeClr val="tx1">
                    <a:lumMod val="85000"/>
                  </a:schemeClr>
                </a:solidFill>
                <a:effectLst/>
                <a:ea typeface="Calibri" panose="020F0502020204030204" pitchFamily="34" charset="0"/>
              </a:rPr>
              <a:t> </a:t>
            </a:r>
            <a:r>
              <a:rPr lang="en-US" sz="1800">
                <a:solidFill>
                  <a:schemeClr val="tx1">
                    <a:lumMod val="85000"/>
                  </a:schemeClr>
                </a:solidFill>
                <a:effectLst/>
                <a:ea typeface="Calibri" panose="020F0502020204030204" pitchFamily="34" charset="0"/>
              </a:rPr>
              <a:t>at any CVS that offers immunizations*. In fact, all seasonal and non-seasonal Affordable Care Act preventative vaccines are available at CVS for </a:t>
            </a:r>
            <a:r>
              <a:rPr lang="en-US" sz="1800" b="1">
                <a:solidFill>
                  <a:schemeClr val="tx1">
                    <a:lumMod val="85000"/>
                  </a:schemeClr>
                </a:solidFill>
                <a:effectLst/>
                <a:ea typeface="Calibri" panose="020F0502020204030204" pitchFamily="34" charset="0"/>
              </a:rPr>
              <a:t>no charge</a:t>
            </a:r>
            <a:r>
              <a:rPr lang="en-US" sz="1800">
                <a:solidFill>
                  <a:schemeClr val="tx1">
                    <a:lumMod val="85000"/>
                  </a:schemeClr>
                </a:solidFill>
                <a:effectLst/>
                <a:ea typeface="Calibri" panose="020F0502020204030204" pitchFamily="34" charset="0"/>
              </a:rPr>
              <a:t>. See below for the complete list. </a:t>
            </a:r>
          </a:p>
          <a:p>
            <a:pPr marL="0" marR="0" indent="0" algn="just">
              <a:spcBef>
                <a:spcPts val="0"/>
              </a:spcBef>
              <a:spcAft>
                <a:spcPts val="0"/>
              </a:spcAft>
              <a:buNone/>
            </a:pPr>
            <a:endParaRPr lang="en-US" sz="1800">
              <a:effectLst/>
              <a:latin typeface="Calibri" panose="020F0502020204030204" pitchFamily="34" charset="0"/>
              <a:ea typeface="Calibri" panose="020F0502020204030204" pitchFamily="34" charset="0"/>
            </a:endParaRPr>
          </a:p>
        </p:txBody>
      </p:sp>
      <p:pic>
        <p:nvPicPr>
          <p:cNvPr id="7" name="Picture 6" descr="Table&#10;&#10;Description automatically generated">
            <a:extLst>
              <a:ext uri="{FF2B5EF4-FFF2-40B4-BE49-F238E27FC236}">
                <a16:creationId xmlns:a16="http://schemas.microsoft.com/office/drawing/2014/main" id="{1FA3A8C2-FAE3-E0C9-EF65-F8BCFC434581}"/>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44197" y="3498961"/>
            <a:ext cx="6645204" cy="2066793"/>
          </a:xfrm>
          <a:prstGeom prst="rect">
            <a:avLst/>
          </a:prstGeom>
          <a:noFill/>
          <a:ln>
            <a:noFill/>
          </a:ln>
        </p:spPr>
      </p:pic>
      <p:sp>
        <p:nvSpPr>
          <p:cNvPr id="11" name="TextBox 10">
            <a:extLst>
              <a:ext uri="{FF2B5EF4-FFF2-40B4-BE49-F238E27FC236}">
                <a16:creationId xmlns:a16="http://schemas.microsoft.com/office/drawing/2014/main" id="{9D055764-0C4D-7E2A-B8A8-2FE6C6BFC173}"/>
              </a:ext>
            </a:extLst>
          </p:cNvPr>
          <p:cNvSpPr txBox="1"/>
          <p:nvPr/>
        </p:nvSpPr>
        <p:spPr>
          <a:xfrm>
            <a:off x="671885" y="6041362"/>
            <a:ext cx="7051688" cy="800219"/>
          </a:xfrm>
          <a:prstGeom prst="rect">
            <a:avLst/>
          </a:prstGeom>
          <a:noFill/>
        </p:spPr>
        <p:txBody>
          <a:bodyPr wrap="square" rtlCol="0">
            <a:spAutoFit/>
          </a:bodyPr>
          <a:lstStyle/>
          <a:p>
            <a:r>
              <a:rPr lang="en-US" sz="1400">
                <a:solidFill>
                  <a:schemeClr val="tx1">
                    <a:lumMod val="85000"/>
                  </a:schemeClr>
                </a:solidFill>
                <a:effectLst/>
                <a:ea typeface="Calibri" panose="020F0502020204030204" pitchFamily="34" charset="0"/>
              </a:rPr>
              <a:t>*To receive the vaccine at no charge, employees must request the CVS technician to run the claim through the pharmacy coverage, not the medical coverage. </a:t>
            </a:r>
          </a:p>
          <a:p>
            <a:endParaRPr lang="en-US"/>
          </a:p>
        </p:txBody>
      </p:sp>
      <p:pic>
        <p:nvPicPr>
          <p:cNvPr id="13" name="Picture 12" descr="A picture containing text, sign&#10;&#10;Description automatically generated">
            <a:extLst>
              <a:ext uri="{FF2B5EF4-FFF2-40B4-BE49-F238E27FC236}">
                <a16:creationId xmlns:a16="http://schemas.microsoft.com/office/drawing/2014/main" id="{B351EFCD-110E-CEE0-00EE-267D24237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057" y="0"/>
            <a:ext cx="1440706" cy="1440706"/>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E6364C40-E2B9-B196-F7AB-A0FEA4AEE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2484" y="5829526"/>
            <a:ext cx="2236150" cy="837748"/>
          </a:xfrm>
          <a:prstGeom prst="rect">
            <a:avLst/>
          </a:prstGeom>
        </p:spPr>
      </p:pic>
    </p:spTree>
    <p:extLst>
      <p:ext uri="{BB962C8B-B14F-4D97-AF65-F5344CB8AC3E}">
        <p14:creationId xmlns:p14="http://schemas.microsoft.com/office/powerpoint/2010/main" val="2985644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E23B-6F2A-4711-BEEA-5FA9DAE45E87}"/>
              </a:ext>
            </a:extLst>
          </p:cNvPr>
          <p:cNvSpPr>
            <a:spLocks noGrp="1"/>
          </p:cNvSpPr>
          <p:nvPr>
            <p:ph type="title"/>
          </p:nvPr>
        </p:nvSpPr>
        <p:spPr/>
        <p:txBody>
          <a:bodyPr>
            <a:normAutofit/>
          </a:bodyPr>
          <a:lstStyle/>
          <a:p>
            <a:pPr algn="ctr"/>
            <a:r>
              <a:rPr lang="en-US" sz="4000" b="1">
                <a:solidFill>
                  <a:srgbClr val="F68C1E"/>
                </a:solidFill>
                <a:latin typeface="Roboto Condensed" panose="02000000000000000000" pitchFamily="2" charset="0"/>
                <a:ea typeface="Roboto Condensed" panose="02000000000000000000" pitchFamily="2" charset="0"/>
              </a:rPr>
              <a:t>Employee Assistance Program (EAP) </a:t>
            </a:r>
            <a:br>
              <a:rPr lang="en-US" sz="4000" b="1">
                <a:solidFill>
                  <a:srgbClr val="F68C1E"/>
                </a:solidFill>
                <a:latin typeface="Roboto Condensed" panose="02000000000000000000" pitchFamily="2" charset="0"/>
                <a:ea typeface="Roboto Condensed" panose="02000000000000000000" pitchFamily="2" charset="0"/>
              </a:rPr>
            </a:br>
            <a:r>
              <a:rPr lang="en-US" sz="4000" b="1">
                <a:solidFill>
                  <a:srgbClr val="F68C1E"/>
                </a:solidFill>
                <a:latin typeface="Roboto Condensed" panose="02000000000000000000" pitchFamily="2" charset="0"/>
                <a:ea typeface="Roboto Condensed" panose="02000000000000000000" pitchFamily="2" charset="0"/>
              </a:rPr>
              <a:t>Family Counseling Service</a:t>
            </a:r>
            <a:endParaRPr lang="en-US" sz="4000"/>
          </a:p>
        </p:txBody>
      </p:sp>
      <p:pic>
        <p:nvPicPr>
          <p:cNvPr id="2050" name="Picture 2">
            <a:extLst>
              <a:ext uri="{FF2B5EF4-FFF2-40B4-BE49-F238E27FC236}">
                <a16:creationId xmlns:a16="http://schemas.microsoft.com/office/drawing/2014/main" id="{0024C9DA-C7C1-4C81-991D-0675ADD2FF1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90233" y="1924844"/>
            <a:ext cx="3333750" cy="34956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69B370A-40E0-4896-831C-60AC78B6F66D}"/>
              </a:ext>
            </a:extLst>
          </p:cNvPr>
          <p:cNvSpPr>
            <a:spLocks noGrp="1"/>
          </p:cNvSpPr>
          <p:nvPr>
            <p:ph sz="half" idx="2"/>
          </p:nvPr>
        </p:nvSpPr>
        <p:spPr>
          <a:xfrm>
            <a:off x="5915025" y="1897062"/>
            <a:ext cx="5599641" cy="4351338"/>
          </a:xfrm>
        </p:spPr>
        <p:txBody>
          <a:bodyPr>
            <a:normAutofit/>
          </a:bodyPr>
          <a:lstStyle/>
          <a:p>
            <a:r>
              <a:rPr lang="en-US" sz="1900">
                <a:solidFill>
                  <a:schemeClr val="tx1">
                    <a:lumMod val="85000"/>
                  </a:schemeClr>
                </a:solidFill>
              </a:rPr>
              <a:t>Our EAP, provided by Family Counseling Service, is available to all employees, their spouses and their dependent children. </a:t>
            </a:r>
          </a:p>
          <a:p>
            <a:r>
              <a:rPr lang="en-US" sz="1900">
                <a:solidFill>
                  <a:schemeClr val="tx1">
                    <a:lumMod val="85000"/>
                  </a:schemeClr>
                </a:solidFill>
              </a:rPr>
              <a:t>The City pays for up to three confidential counseling visits per family per fiscal year, for issues related to work, relationships, abuse, depression/anxiety, grief/loss and alcohol/drug dependency. </a:t>
            </a:r>
          </a:p>
          <a:p>
            <a:r>
              <a:rPr lang="en-US" sz="1900">
                <a:solidFill>
                  <a:schemeClr val="tx1">
                    <a:lumMod val="85000"/>
                  </a:schemeClr>
                </a:solidFill>
              </a:rPr>
              <a:t>Any visits after that are based on a sliding scale pay rate. They are in network with BCBS so you can use your medical coverage too. </a:t>
            </a:r>
          </a:p>
          <a:p>
            <a:r>
              <a:rPr lang="en-US" sz="1900">
                <a:solidFill>
                  <a:schemeClr val="tx1">
                    <a:lumMod val="85000"/>
                  </a:schemeClr>
                </a:solidFill>
              </a:rPr>
              <a:t>To schedule an appointment, call (361) 852-9665, Option 3, or email appointments@fcscb.org.</a:t>
            </a:r>
          </a:p>
          <a:p>
            <a:endParaRPr lang="en-US"/>
          </a:p>
        </p:txBody>
      </p:sp>
      <p:pic>
        <p:nvPicPr>
          <p:cNvPr id="5" name="Picture 4" descr="A picture containing text, sign&#10;&#10;Description automatically generated">
            <a:extLst>
              <a:ext uri="{FF2B5EF4-FFF2-40B4-BE49-F238E27FC236}">
                <a16:creationId xmlns:a16="http://schemas.microsoft.com/office/drawing/2014/main" id="{E1285A89-405E-4D6B-A989-B8FFB3C52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2690" y="0"/>
            <a:ext cx="1440706" cy="1440706"/>
          </a:xfrm>
          <a:prstGeom prst="rect">
            <a:avLst/>
          </a:prstGeom>
        </p:spPr>
      </p:pic>
      <p:sp>
        <p:nvSpPr>
          <p:cNvPr id="3" name="TextBox 2">
            <a:extLst>
              <a:ext uri="{FF2B5EF4-FFF2-40B4-BE49-F238E27FC236}">
                <a16:creationId xmlns:a16="http://schemas.microsoft.com/office/drawing/2014/main" id="{83301F1F-60D9-EC51-A22C-E932961CAD85}"/>
              </a:ext>
            </a:extLst>
          </p:cNvPr>
          <p:cNvSpPr txBox="1"/>
          <p:nvPr/>
        </p:nvSpPr>
        <p:spPr>
          <a:xfrm>
            <a:off x="677334" y="6248400"/>
            <a:ext cx="8493299" cy="523220"/>
          </a:xfrm>
          <a:prstGeom prst="rect">
            <a:avLst/>
          </a:prstGeom>
          <a:noFill/>
        </p:spPr>
        <p:txBody>
          <a:bodyPr wrap="square" rtlCol="0">
            <a:spAutoFit/>
          </a:bodyPr>
          <a:lstStyle/>
          <a:p>
            <a:r>
              <a:rPr lang="en-US" sz="1400" b="1"/>
              <a:t>Note: </a:t>
            </a:r>
            <a:r>
              <a:rPr lang="en-US" sz="1400"/>
              <a:t>Employees must notify Family Counseling Service that they work with the City to take advantage of this benefit. </a:t>
            </a:r>
          </a:p>
        </p:txBody>
      </p:sp>
      <p:pic>
        <p:nvPicPr>
          <p:cNvPr id="8" name="Picture 7">
            <a:extLst>
              <a:ext uri="{FF2B5EF4-FFF2-40B4-BE49-F238E27FC236}">
                <a16:creationId xmlns:a16="http://schemas.microsoft.com/office/drawing/2014/main" id="{2D228022-47C7-5A8E-A7AC-949573C7002E}"/>
              </a:ext>
            </a:extLst>
          </p:cNvPr>
          <p:cNvPicPr>
            <a:picLocks noChangeAspect="1"/>
          </p:cNvPicPr>
          <p:nvPr/>
        </p:nvPicPr>
        <p:blipFill>
          <a:blip r:embed="rId4"/>
          <a:stretch>
            <a:fillRect/>
          </a:stretch>
        </p:blipFill>
        <p:spPr>
          <a:xfrm>
            <a:off x="9824334" y="5930299"/>
            <a:ext cx="2237426" cy="841321"/>
          </a:xfrm>
          <a:prstGeom prst="rect">
            <a:avLst/>
          </a:prstGeom>
        </p:spPr>
      </p:pic>
    </p:spTree>
    <p:extLst>
      <p:ext uri="{BB962C8B-B14F-4D97-AF65-F5344CB8AC3E}">
        <p14:creationId xmlns:p14="http://schemas.microsoft.com/office/powerpoint/2010/main" val="407324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299F3-810A-46FA-B148-9CDC559350B2}"/>
              </a:ext>
            </a:extLst>
          </p:cNvPr>
          <p:cNvSpPr txBox="1"/>
          <p:nvPr/>
        </p:nvSpPr>
        <p:spPr>
          <a:xfrm>
            <a:off x="2919129" y="395117"/>
            <a:ext cx="6141076" cy="748988"/>
          </a:xfrm>
          <a:prstGeom prst="rect">
            <a:avLst/>
          </a:prstGeom>
          <a:noFill/>
        </p:spPr>
        <p:txBody>
          <a:bodyPr wrap="square" rtlCol="0">
            <a:spAutoFit/>
          </a:bodyPr>
          <a:lstStyle/>
          <a:p>
            <a:pPr algn="ctr" defTabSz="457189">
              <a:buClr>
                <a:srgbClr val="FFFFFF"/>
              </a:buClr>
              <a:buSzPts val="2000"/>
            </a:pPr>
            <a:r>
              <a:rPr lang="en-US" sz="4267" b="1">
                <a:ln w="3175" cmpd="sng">
                  <a:noFill/>
                </a:ln>
                <a:solidFill>
                  <a:srgbClr val="F68C1E"/>
                </a:solidFill>
                <a:latin typeface="Roboto Condensed" panose="02000000000000000000" pitchFamily="2" charset="0"/>
                <a:ea typeface="Roboto Condensed" panose="02000000000000000000" pitchFamily="2" charset="0"/>
                <a:cs typeface="+mj-cs"/>
                <a:sym typeface="Roboto Condensed"/>
              </a:rPr>
              <a:t>Tobacco Surcharge</a:t>
            </a:r>
          </a:p>
        </p:txBody>
      </p:sp>
      <p:pic>
        <p:nvPicPr>
          <p:cNvPr id="5" name="Picture 4">
            <a:extLst>
              <a:ext uri="{FF2B5EF4-FFF2-40B4-BE49-F238E27FC236}">
                <a16:creationId xmlns:a16="http://schemas.microsoft.com/office/drawing/2014/main" id="{71E8EE08-3C05-4FEA-A01A-4AD9F698C22A}"/>
              </a:ext>
            </a:extLst>
          </p:cNvPr>
          <p:cNvPicPr>
            <a:picLocks noChangeAspect="1"/>
          </p:cNvPicPr>
          <p:nvPr/>
        </p:nvPicPr>
        <p:blipFill>
          <a:blip r:embed="rId3"/>
          <a:stretch>
            <a:fillRect/>
          </a:stretch>
        </p:blipFill>
        <p:spPr>
          <a:xfrm>
            <a:off x="11091704" y="395117"/>
            <a:ext cx="967297" cy="852707"/>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CF1782BF-2768-4212-A296-70A038405A46}"/>
              </a:ext>
            </a:extLst>
          </p:cNvPr>
          <p:cNvPicPr>
            <a:picLocks noChangeAspect="1"/>
          </p:cNvPicPr>
          <p:nvPr/>
        </p:nvPicPr>
        <p:blipFill>
          <a:blip r:embed="rId4"/>
          <a:stretch>
            <a:fillRect/>
          </a:stretch>
        </p:blipFill>
        <p:spPr>
          <a:xfrm>
            <a:off x="10161412" y="5972302"/>
            <a:ext cx="1945417" cy="829135"/>
          </a:xfrm>
          <a:prstGeom prst="rect">
            <a:avLst/>
          </a:prstGeom>
        </p:spPr>
      </p:pic>
      <p:sp>
        <p:nvSpPr>
          <p:cNvPr id="16" name="Shape 214">
            <a:extLst>
              <a:ext uri="{FF2B5EF4-FFF2-40B4-BE49-F238E27FC236}">
                <a16:creationId xmlns:a16="http://schemas.microsoft.com/office/drawing/2014/main" id="{F73D0E5B-5530-46BE-B1DF-F0E486B11DC5}"/>
              </a:ext>
            </a:extLst>
          </p:cNvPr>
          <p:cNvSpPr txBox="1">
            <a:spLocks/>
          </p:cNvSpPr>
          <p:nvPr/>
        </p:nvSpPr>
        <p:spPr>
          <a:xfrm>
            <a:off x="512064" y="2832848"/>
            <a:ext cx="11100815" cy="203714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135463" lvl="4" indent="0" algn="ctr">
              <a:spcBef>
                <a:spcPts val="800"/>
              </a:spcBef>
              <a:buClrTx/>
              <a:buSzPct val="100000"/>
              <a:buNone/>
            </a:pPr>
            <a:r>
              <a:rPr lang="en-US" sz="1800" b="1">
                <a:solidFill>
                  <a:schemeClr val="tx1">
                    <a:lumMod val="85000"/>
                  </a:schemeClr>
                </a:solidFill>
                <a:latin typeface="+mn-lt"/>
              </a:rPr>
              <a:t>We want to provide employees an extra incentive for making the healthy choice </a:t>
            </a:r>
            <a:br>
              <a:rPr lang="en-US" sz="1800" b="1">
                <a:solidFill>
                  <a:schemeClr val="tx1">
                    <a:lumMod val="85000"/>
                  </a:schemeClr>
                </a:solidFill>
                <a:latin typeface="+mn-lt"/>
              </a:rPr>
            </a:br>
            <a:r>
              <a:rPr lang="en-US" sz="1800" b="1">
                <a:solidFill>
                  <a:schemeClr val="tx1">
                    <a:lumMod val="85000"/>
                  </a:schemeClr>
                </a:solidFill>
                <a:latin typeface="+mn-lt"/>
              </a:rPr>
              <a:t>not to use tobacco and nicotine products.</a:t>
            </a:r>
            <a:r>
              <a:rPr lang="en-US" sz="1800" b="1">
                <a:solidFill>
                  <a:schemeClr val="tx1">
                    <a:lumMod val="85000"/>
                  </a:schemeClr>
                </a:solidFill>
                <a:latin typeface="+mn-lt"/>
                <a:cs typeface="Arial"/>
                <a:sym typeface="Arial"/>
              </a:rPr>
              <a:t> </a:t>
            </a:r>
          </a:p>
          <a:p>
            <a:pPr marL="135464" lvl="4" indent="0">
              <a:spcBef>
                <a:spcPts val="800"/>
              </a:spcBef>
              <a:buClrTx/>
              <a:buSzPct val="100000"/>
              <a:buNone/>
            </a:pPr>
            <a:endParaRPr lang="en-US" sz="1600" b="1">
              <a:solidFill>
                <a:schemeClr val="tx1">
                  <a:lumMod val="85000"/>
                </a:schemeClr>
              </a:solidFill>
              <a:latin typeface="Georgia" panose="02040502050405020303" pitchFamily="18" charset="0"/>
              <a:cs typeface="Arial"/>
              <a:sym typeface="Arial"/>
            </a:endParaRPr>
          </a:p>
          <a:p>
            <a:pPr marL="421214" lvl="4" indent="-285750">
              <a:spcBef>
                <a:spcPts val="800"/>
              </a:spcBef>
              <a:buClrTx/>
              <a:buSzPct val="100000"/>
              <a:buFont typeface="Arial" panose="020B0604020202020204" pitchFamily="34" charset="0"/>
              <a:buChar char="•"/>
            </a:pPr>
            <a:r>
              <a:rPr lang="en-US" sz="1600">
                <a:solidFill>
                  <a:schemeClr val="tx1">
                    <a:lumMod val="85000"/>
                  </a:schemeClr>
                </a:solidFill>
                <a:latin typeface="+mn-lt"/>
                <a:cs typeface="Arial"/>
                <a:sym typeface="Arial"/>
              </a:rPr>
              <a:t>Effective October 1, 2023, all civilian employees and/or spouses enrolled in any General City health plan who use tobacco will be subject to a surcharge of $20 per pay period per tobacco user on their health insurance premiums.</a:t>
            </a:r>
          </a:p>
          <a:p>
            <a:pPr marL="421214" lvl="4" indent="-285750">
              <a:spcBef>
                <a:spcPts val="800"/>
              </a:spcBef>
              <a:buClrTx/>
              <a:buSzPct val="100000"/>
              <a:buFont typeface="Arial" panose="020B0604020202020204" pitchFamily="34" charset="0"/>
              <a:buChar char="•"/>
            </a:pPr>
            <a:r>
              <a:rPr lang="en-US" sz="1600">
                <a:solidFill>
                  <a:schemeClr val="tx1">
                    <a:lumMod val="85000"/>
                  </a:schemeClr>
                </a:solidFill>
                <a:latin typeface="+mn-lt"/>
                <a:cs typeface="Arial"/>
                <a:sym typeface="Arial"/>
              </a:rPr>
              <a:t>To avoid the surcharge, tobacco users have the alternative to enroll in and complete a Blue Cross Blue Shield (BCBS) tobacco cessation program at no additional cost or through a tobacco cessation program supervised by a licensed doctor (M.D. or D.O.) at their own expense. </a:t>
            </a:r>
          </a:p>
          <a:p>
            <a:pPr marL="421214" lvl="4" indent="-285750">
              <a:spcBef>
                <a:spcPts val="800"/>
              </a:spcBef>
              <a:buClrTx/>
              <a:buSzPct val="100000"/>
              <a:buFont typeface="Arial" panose="020B0604020202020204" pitchFamily="34" charset="0"/>
              <a:buChar char="•"/>
            </a:pPr>
            <a:r>
              <a:rPr lang="en-US" sz="1600">
                <a:solidFill>
                  <a:schemeClr val="tx1">
                    <a:lumMod val="85000"/>
                  </a:schemeClr>
                </a:solidFill>
                <a:latin typeface="+mn-lt"/>
                <a:cs typeface="Arial"/>
                <a:sym typeface="Arial"/>
              </a:rPr>
              <a:t>The surcharge will be removed if official documentation is submitted after cessation program completion to Wellness@cctexas.com. Tobacco cessation programs will only apply to the plan year in which it was completed. </a:t>
            </a:r>
          </a:p>
          <a:p>
            <a:pPr marL="609585" lvl="4" indent="-474121">
              <a:spcBef>
                <a:spcPts val="800"/>
              </a:spcBef>
              <a:buClrTx/>
              <a:buSzPct val="100000"/>
              <a:buFont typeface="Wingdings" panose="05000000000000000000" pitchFamily="2" charset="2"/>
              <a:buChar char="Ø"/>
            </a:pPr>
            <a:endParaRPr lang="en-US" sz="1600">
              <a:solidFill>
                <a:schemeClr val="tx1">
                  <a:lumMod val="85000"/>
                </a:schemeClr>
              </a:solidFill>
              <a:latin typeface="+mn-lt"/>
            </a:endParaRPr>
          </a:p>
          <a:p>
            <a:pPr marL="135463" lvl="4" indent="0" algn="ctr">
              <a:spcBef>
                <a:spcPts val="800"/>
              </a:spcBef>
              <a:buClrTx/>
              <a:buSzPct val="100000"/>
              <a:buNone/>
            </a:pPr>
            <a:r>
              <a:rPr lang="en-US" sz="1800" b="1">
                <a:solidFill>
                  <a:schemeClr val="tx1">
                    <a:lumMod val="85000"/>
                  </a:schemeClr>
                </a:solidFill>
                <a:latin typeface="+mn-lt"/>
              </a:rPr>
              <a:t>For more details, please refer to the Benefit Guide, page 9, and HR 48.0 Tobacco Use Surcharge policy.</a:t>
            </a:r>
          </a:p>
          <a:p>
            <a:pPr marL="609585" lvl="4" indent="-474121">
              <a:spcBef>
                <a:spcPts val="800"/>
              </a:spcBef>
              <a:buClrTx/>
              <a:buSzPct val="100000"/>
              <a:buFont typeface="Wingdings" panose="05000000000000000000" pitchFamily="2" charset="2"/>
              <a:buChar char="Ø"/>
            </a:pPr>
            <a:endParaRPr lang="en-US" sz="1600">
              <a:solidFill>
                <a:schemeClr val="tx1"/>
              </a:solidFill>
              <a:latin typeface="Georgia" panose="02040502050405020303" pitchFamily="18" charset="0"/>
            </a:endParaRPr>
          </a:p>
        </p:txBody>
      </p:sp>
    </p:spTree>
    <p:extLst>
      <p:ext uri="{BB962C8B-B14F-4D97-AF65-F5344CB8AC3E}">
        <p14:creationId xmlns:p14="http://schemas.microsoft.com/office/powerpoint/2010/main" val="291002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5" name="Shape 184">
            <a:extLst>
              <a:ext uri="{FF2B5EF4-FFF2-40B4-BE49-F238E27FC236}">
                <a16:creationId xmlns:a16="http://schemas.microsoft.com/office/drawing/2014/main" id="{68268589-8D29-4A60-AD0A-451695FFF9A6}"/>
              </a:ext>
            </a:extLst>
          </p:cNvPr>
          <p:cNvSpPr txBox="1">
            <a:spLocks/>
          </p:cNvSpPr>
          <p:nvPr/>
        </p:nvSpPr>
        <p:spPr>
          <a:xfrm>
            <a:off x="1026044" y="676334"/>
            <a:ext cx="8297333" cy="4221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9pPr>
          </a:lstStyle>
          <a:p>
            <a:r>
              <a:rPr lang="en-US" sz="8000">
                <a:ln w="3175" cmpd="sng">
                  <a:noFill/>
                </a:ln>
                <a:solidFill>
                  <a:schemeClr val="accent5">
                    <a:lumMod val="75000"/>
                  </a:schemeClr>
                </a:solidFill>
                <a:ea typeface="+mn-ea"/>
                <a:cs typeface="+mn-cs"/>
              </a:rPr>
              <a:t>2024-2025       Open Enrollment</a:t>
            </a:r>
          </a:p>
        </p:txBody>
      </p:sp>
      <p:sp>
        <p:nvSpPr>
          <p:cNvPr id="6" name="Rectangle 5">
            <a:extLst>
              <a:ext uri="{FF2B5EF4-FFF2-40B4-BE49-F238E27FC236}">
                <a16:creationId xmlns:a16="http://schemas.microsoft.com/office/drawing/2014/main" id="{7D4FB1BB-4226-4C93-80AD-04D32A0025F4}"/>
              </a:ext>
            </a:extLst>
          </p:cNvPr>
          <p:cNvSpPr/>
          <p:nvPr/>
        </p:nvSpPr>
        <p:spPr>
          <a:xfrm>
            <a:off x="636245" y="5596891"/>
            <a:ext cx="10861211" cy="584775"/>
          </a:xfrm>
          <a:prstGeom prst="rect">
            <a:avLst/>
          </a:prstGeom>
          <a:solidFill>
            <a:srgbClr val="00B050"/>
          </a:solidFill>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Franklin Gothic Medium" panose="020B0603020102020204" pitchFamily="34" charset="0"/>
              </a:rPr>
              <a:t>Benefit Education Session</a:t>
            </a:r>
          </a:p>
        </p:txBody>
      </p:sp>
      <p:pic>
        <p:nvPicPr>
          <p:cNvPr id="7" name="Picture 2" descr="http://www.learningcc.org/wp-content/uploads/2014/02/Color-City-Seal.png">
            <a:hlinkClick r:id="rId3"/>
            <a:extLst>
              <a:ext uri="{FF2B5EF4-FFF2-40B4-BE49-F238E27FC236}">
                <a16:creationId xmlns:a16="http://schemas.microsoft.com/office/drawing/2014/main" id="{61B3E92F-33EC-420A-AAD9-70DBD5F179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7071" y="915696"/>
            <a:ext cx="2278885" cy="2278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with medium confidence">
            <a:extLst>
              <a:ext uri="{FF2B5EF4-FFF2-40B4-BE49-F238E27FC236}">
                <a16:creationId xmlns:a16="http://schemas.microsoft.com/office/drawing/2014/main" id="{CD196B5A-2A83-4F66-966F-7DCBFDDD1C7F}"/>
              </a:ext>
            </a:extLst>
          </p:cNvPr>
          <p:cNvPicPr>
            <a:picLocks noChangeAspect="1"/>
          </p:cNvPicPr>
          <p:nvPr/>
        </p:nvPicPr>
        <p:blipFill>
          <a:blip r:embed="rId5"/>
          <a:stretch>
            <a:fillRect/>
          </a:stretch>
        </p:blipFill>
        <p:spPr>
          <a:xfrm>
            <a:off x="8884619" y="3812542"/>
            <a:ext cx="2612837" cy="11135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41E2-44AD-A713-05C1-8C4368B2F29F}"/>
              </a:ext>
            </a:extLst>
          </p:cNvPr>
          <p:cNvSpPr>
            <a:spLocks noGrp="1"/>
          </p:cNvSpPr>
          <p:nvPr>
            <p:ph type="title"/>
          </p:nvPr>
        </p:nvSpPr>
        <p:spPr>
          <a:xfrm>
            <a:off x="2434400" y="552119"/>
            <a:ext cx="7323200" cy="1021600"/>
          </a:xfrm>
        </p:spPr>
        <p:txBody>
          <a:bodyPr>
            <a:normAutofit/>
          </a:bodyPr>
          <a:lstStyle/>
          <a:p>
            <a:r>
              <a:rPr lang="en-US" sz="4267" b="1">
                <a:solidFill>
                  <a:srgbClr val="F68C1E"/>
                </a:solidFill>
                <a:latin typeface="Roboto Condensed" panose="02000000000000000000" pitchFamily="2" charset="0"/>
                <a:ea typeface="Roboto Condensed" panose="02000000000000000000" pitchFamily="2" charset="0"/>
              </a:rPr>
              <a:t>Meet Alex</a:t>
            </a:r>
          </a:p>
        </p:txBody>
      </p:sp>
      <p:sp>
        <p:nvSpPr>
          <p:cNvPr id="4" name="Slide Number Placeholder 3">
            <a:extLst>
              <a:ext uri="{FF2B5EF4-FFF2-40B4-BE49-F238E27FC236}">
                <a16:creationId xmlns:a16="http://schemas.microsoft.com/office/drawing/2014/main" id="{F9E664DF-E99F-C4BD-6F70-746A6FB027A3}"/>
              </a:ext>
            </a:extLst>
          </p:cNvPr>
          <p:cNvSpPr>
            <a:spLocks noGrp="1"/>
          </p:cNvSpPr>
          <p:nvPr>
            <p:ph type="sldNum" idx="12"/>
          </p:nvPr>
        </p:nvSpPr>
        <p:spPr/>
        <p:txBody>
          <a:bodyPr/>
          <a:lstStyle/>
          <a:p>
            <a:fld id="{00000000-1234-1234-1234-123412341234}" type="slidenum">
              <a:rPr lang="en" smtClean="0"/>
              <a:pPr/>
              <a:t>30</a:t>
            </a:fld>
            <a:endParaRPr lang="en"/>
          </a:p>
        </p:txBody>
      </p:sp>
      <p:grpSp>
        <p:nvGrpSpPr>
          <p:cNvPr id="8" name="Group 7">
            <a:extLst>
              <a:ext uri="{FF2B5EF4-FFF2-40B4-BE49-F238E27FC236}">
                <a16:creationId xmlns:a16="http://schemas.microsoft.com/office/drawing/2014/main" id="{8A3B2595-6849-464C-A116-2B64EBD7474A}"/>
              </a:ext>
            </a:extLst>
          </p:cNvPr>
          <p:cNvGrpSpPr/>
          <p:nvPr/>
        </p:nvGrpSpPr>
        <p:grpSpPr>
          <a:xfrm>
            <a:off x="10365076" y="4557224"/>
            <a:ext cx="1235320" cy="1390231"/>
            <a:chOff x="7220356" y="979102"/>
            <a:chExt cx="1216225" cy="1447853"/>
          </a:xfrm>
        </p:grpSpPr>
        <p:pic>
          <p:nvPicPr>
            <p:cNvPr id="2050" name="Picture 2">
              <a:extLst>
                <a:ext uri="{FF2B5EF4-FFF2-40B4-BE49-F238E27FC236}">
                  <a16:creationId xmlns:a16="http://schemas.microsoft.com/office/drawing/2014/main" id="{D3EEDBF8-CF31-4E30-850A-FC9A120A0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356" y="979102"/>
              <a:ext cx="1141344" cy="114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1AF8440E-4F96-4CB5-8D3E-2B4140891AC7}"/>
                </a:ext>
              </a:extLst>
            </p:cNvPr>
            <p:cNvSpPr txBox="1">
              <a:spLocks/>
            </p:cNvSpPr>
            <p:nvPr/>
          </p:nvSpPr>
          <p:spPr>
            <a:xfrm>
              <a:off x="7220356" y="1886541"/>
              <a:ext cx="1216225" cy="540414"/>
            </a:xfrm>
            <a:prstGeom prst="rect">
              <a:avLst/>
            </a:prstGeom>
          </p:spPr>
          <p:txBody>
            <a:bodyPr spcFirstLastPara="1" vert="horz" wrap="square" lIns="121900" tIns="121900" rIns="121900" bIns="121900" rtlCol="0" anchor="ctr" anchorCtr="0">
              <a:normAutofit fontScale="85000" lnSpcReduction="10000"/>
            </a:bodyPr>
            <a:lstStyle>
              <a:lvl1pPr marL="457200" lvl="0" indent="-381000" algn="l" defTabSz="342900" rtl="0" eaLnBrk="1" latinLnBrk="0" hangingPunct="1">
                <a:spcBef>
                  <a:spcPts val="600"/>
                </a:spcBef>
                <a:spcAft>
                  <a:spcPts val="0"/>
                </a:spcAft>
                <a:buClr>
                  <a:schemeClr val="accent1"/>
                </a:buClr>
                <a:buSzPts val="2400"/>
                <a:buFont typeface="Arial"/>
                <a:buChar char="▰"/>
                <a:defRPr sz="1800" kern="1200" cap="none">
                  <a:solidFill>
                    <a:schemeClr val="tx1">
                      <a:lumMod val="85000"/>
                      <a:lumOff val="15000"/>
                    </a:schemeClr>
                  </a:solidFill>
                  <a:effectLst/>
                  <a:latin typeface="+mn-lt"/>
                  <a:ea typeface="+mn-ea"/>
                  <a:cs typeface="+mn-cs"/>
                </a:defRPr>
              </a:lvl1pPr>
              <a:lvl2pPr marL="914400" lvl="1" indent="-381000" algn="l" defTabSz="342900" rtl="0" eaLnBrk="1" latinLnBrk="0" hangingPunct="1">
                <a:spcBef>
                  <a:spcPts val="1000"/>
                </a:spcBef>
                <a:spcAft>
                  <a:spcPts val="0"/>
                </a:spcAft>
                <a:buClr>
                  <a:schemeClr val="accent1"/>
                </a:buClr>
                <a:buSzPts val="2400"/>
                <a:buFont typeface="Arial"/>
                <a:buChar char="▻"/>
                <a:defRPr sz="1500" kern="1200" cap="none">
                  <a:solidFill>
                    <a:schemeClr val="tx1">
                      <a:lumMod val="85000"/>
                      <a:lumOff val="15000"/>
                    </a:schemeClr>
                  </a:solidFill>
                  <a:effectLst/>
                  <a:latin typeface="+mn-lt"/>
                  <a:ea typeface="+mn-ea"/>
                  <a:cs typeface="+mn-cs"/>
                </a:defRPr>
              </a:lvl2pPr>
              <a:lvl3pPr marL="1371600" lvl="2" indent="-381000" algn="l" defTabSz="342900" rtl="0" eaLnBrk="1" latinLnBrk="0" hangingPunct="1">
                <a:spcBef>
                  <a:spcPts val="1000"/>
                </a:spcBef>
                <a:spcAft>
                  <a:spcPts val="0"/>
                </a:spcAft>
                <a:buClr>
                  <a:schemeClr val="accent1"/>
                </a:buClr>
                <a:buSzPts val="2400"/>
                <a:buFont typeface="Arial"/>
                <a:buChar char="▻"/>
                <a:defRPr sz="1350" kern="1200" cap="none">
                  <a:solidFill>
                    <a:schemeClr val="tx1">
                      <a:lumMod val="85000"/>
                      <a:lumOff val="15000"/>
                    </a:schemeClr>
                  </a:solidFill>
                  <a:effectLst/>
                  <a:latin typeface="+mn-lt"/>
                  <a:ea typeface="+mn-ea"/>
                  <a:cs typeface="+mn-cs"/>
                </a:defRPr>
              </a:lvl3pPr>
              <a:lvl4pPr marL="1828800" lvl="3" indent="-381000" algn="l" defTabSz="342900" rtl="0" eaLnBrk="1" latinLnBrk="0" hangingPunct="1">
                <a:spcBef>
                  <a:spcPts val="1000"/>
                </a:spcBef>
                <a:spcAft>
                  <a:spcPts val="0"/>
                </a:spcAft>
                <a:buClr>
                  <a:schemeClr val="accent1"/>
                </a:buClr>
                <a:buSzPts val="2400"/>
                <a:buFont typeface="Arial"/>
                <a:buChar char="▻"/>
                <a:defRPr sz="1200" kern="1200" cap="none">
                  <a:solidFill>
                    <a:schemeClr val="tx1">
                      <a:lumMod val="85000"/>
                      <a:lumOff val="15000"/>
                    </a:schemeClr>
                  </a:solidFill>
                  <a:effectLst/>
                  <a:latin typeface="+mn-lt"/>
                  <a:ea typeface="+mn-ea"/>
                  <a:cs typeface="+mn-cs"/>
                </a:defRPr>
              </a:lvl4pPr>
              <a:lvl5pPr marL="2286000" lvl="4" indent="-381000" algn="l" defTabSz="342900" rtl="0" eaLnBrk="1" latinLnBrk="0" hangingPunct="1">
                <a:spcBef>
                  <a:spcPts val="1000"/>
                </a:spcBef>
                <a:spcAft>
                  <a:spcPts val="0"/>
                </a:spcAft>
                <a:buClr>
                  <a:schemeClr val="accent1"/>
                </a:buClr>
                <a:buSzPts val="2400"/>
                <a:buFont typeface="Arial"/>
                <a:buChar char="▻"/>
                <a:defRPr sz="1050" kern="1200" cap="none">
                  <a:solidFill>
                    <a:schemeClr val="tx1">
                      <a:lumMod val="85000"/>
                      <a:lumOff val="15000"/>
                    </a:schemeClr>
                  </a:solidFill>
                  <a:effectLst/>
                  <a:latin typeface="+mn-lt"/>
                  <a:ea typeface="+mn-ea"/>
                  <a:cs typeface="+mn-cs"/>
                </a:defRPr>
              </a:lvl5pPr>
              <a:lvl6pPr marL="2743200" lvl="5" indent="-381000" algn="l" defTabSz="342900" rtl="0" eaLnBrk="1" latinLnBrk="0" hangingPunct="1">
                <a:spcBef>
                  <a:spcPts val="1000"/>
                </a:spcBef>
                <a:spcAft>
                  <a:spcPts val="0"/>
                </a:spcAft>
                <a:buClr>
                  <a:schemeClr val="accent1"/>
                </a:buClr>
                <a:buSzPts val="2400"/>
                <a:buFont typeface="Arial"/>
                <a:buChar char="▻"/>
                <a:defRPr sz="1050" kern="1200" cap="none">
                  <a:solidFill>
                    <a:schemeClr val="tx1">
                      <a:lumMod val="85000"/>
                      <a:lumOff val="15000"/>
                    </a:schemeClr>
                  </a:solidFill>
                  <a:effectLst/>
                  <a:latin typeface="+mn-lt"/>
                  <a:ea typeface="+mn-ea"/>
                  <a:cs typeface="+mn-cs"/>
                </a:defRPr>
              </a:lvl6pPr>
              <a:lvl7pPr marL="3200400" lvl="6" indent="-381000" algn="l" defTabSz="342900" rtl="0" eaLnBrk="1" latinLnBrk="0" hangingPunct="1">
                <a:spcBef>
                  <a:spcPts val="1000"/>
                </a:spcBef>
                <a:spcAft>
                  <a:spcPts val="0"/>
                </a:spcAft>
                <a:buClr>
                  <a:schemeClr val="accent1"/>
                </a:buClr>
                <a:buSzPts val="2400"/>
                <a:buFont typeface="Arial"/>
                <a:buChar char="▻"/>
                <a:defRPr sz="1050" kern="1200" cap="none">
                  <a:solidFill>
                    <a:schemeClr val="tx1">
                      <a:lumMod val="85000"/>
                      <a:lumOff val="15000"/>
                    </a:schemeClr>
                  </a:solidFill>
                  <a:effectLst/>
                  <a:latin typeface="+mn-lt"/>
                  <a:ea typeface="+mn-ea"/>
                  <a:cs typeface="+mn-cs"/>
                </a:defRPr>
              </a:lvl7pPr>
              <a:lvl8pPr marL="3657600" lvl="7" indent="-381000" algn="l" defTabSz="342900" rtl="0" eaLnBrk="1" latinLnBrk="0" hangingPunct="1">
                <a:spcBef>
                  <a:spcPts val="1000"/>
                </a:spcBef>
                <a:spcAft>
                  <a:spcPts val="0"/>
                </a:spcAft>
                <a:buClr>
                  <a:schemeClr val="accent1"/>
                </a:buClr>
                <a:buSzPts val="2400"/>
                <a:buFont typeface="Arial"/>
                <a:buChar char="▻"/>
                <a:defRPr sz="1050" kern="1200" cap="none">
                  <a:solidFill>
                    <a:schemeClr val="tx1">
                      <a:lumMod val="85000"/>
                      <a:lumOff val="15000"/>
                    </a:schemeClr>
                  </a:solidFill>
                  <a:effectLst/>
                  <a:latin typeface="+mn-lt"/>
                  <a:ea typeface="+mn-ea"/>
                  <a:cs typeface="+mn-cs"/>
                </a:defRPr>
              </a:lvl8pPr>
              <a:lvl9pPr marL="4114800" lvl="8" indent="-381000" algn="l" defTabSz="342900" rtl="0" eaLnBrk="1" latinLnBrk="0" hangingPunct="1">
                <a:spcBef>
                  <a:spcPts val="1000"/>
                </a:spcBef>
                <a:spcAft>
                  <a:spcPts val="1000"/>
                </a:spcAft>
                <a:buClr>
                  <a:schemeClr val="accent1"/>
                </a:buClr>
                <a:buSzPts val="2400"/>
                <a:buFont typeface="Arial"/>
                <a:buChar char="▻"/>
                <a:defRPr sz="1050" kern="1200" cap="none">
                  <a:solidFill>
                    <a:schemeClr val="tx1">
                      <a:lumMod val="85000"/>
                      <a:lumOff val="15000"/>
                    </a:schemeClr>
                  </a:solidFill>
                  <a:effectLst/>
                  <a:latin typeface="+mn-lt"/>
                  <a:ea typeface="+mn-ea"/>
                  <a:cs typeface="+mn-cs"/>
                </a:defRPr>
              </a:lvl9pPr>
            </a:lstStyle>
            <a:p>
              <a:pPr marL="101597" indent="0">
                <a:buClrTx/>
                <a:buNone/>
              </a:pPr>
              <a:r>
                <a:rPr lang="en-US" sz="1067">
                  <a:solidFill>
                    <a:schemeClr val="tx1"/>
                  </a:solidFill>
                  <a:latin typeface="Georgia" panose="02040502050405020303" pitchFamily="18" charset="0"/>
                </a:rPr>
                <a:t>My Alex QR Code</a:t>
              </a:r>
            </a:p>
          </p:txBody>
        </p:sp>
      </p:grpSp>
      <p:pic>
        <p:nvPicPr>
          <p:cNvPr id="7" name="Picture 6" descr="Graphical user interface, timeline&#10;&#10;Description automatically generated">
            <a:extLst>
              <a:ext uri="{FF2B5EF4-FFF2-40B4-BE49-F238E27FC236}">
                <a16:creationId xmlns:a16="http://schemas.microsoft.com/office/drawing/2014/main" id="{7C7C975F-B58B-41DA-A5B8-5C92ACF52C5D}"/>
              </a:ext>
            </a:extLst>
          </p:cNvPr>
          <p:cNvPicPr>
            <a:picLocks noChangeAspect="1"/>
          </p:cNvPicPr>
          <p:nvPr/>
        </p:nvPicPr>
        <p:blipFill rotWithShape="1">
          <a:blip r:embed="rId4"/>
          <a:srcRect l="23166" t="28432" r="22988"/>
          <a:stretch/>
        </p:blipFill>
        <p:spPr>
          <a:xfrm>
            <a:off x="2704322" y="2881567"/>
            <a:ext cx="6783356" cy="3085179"/>
          </a:xfrm>
          <a:prstGeom prst="rect">
            <a:avLst/>
          </a:prstGeom>
        </p:spPr>
      </p:pic>
      <p:sp>
        <p:nvSpPr>
          <p:cNvPr id="13" name="TextBox 12">
            <a:extLst>
              <a:ext uri="{FF2B5EF4-FFF2-40B4-BE49-F238E27FC236}">
                <a16:creationId xmlns:a16="http://schemas.microsoft.com/office/drawing/2014/main" id="{F707C558-ADF6-4A81-B4F6-410C277F3BAD}"/>
              </a:ext>
            </a:extLst>
          </p:cNvPr>
          <p:cNvSpPr txBox="1"/>
          <p:nvPr/>
        </p:nvSpPr>
        <p:spPr>
          <a:xfrm>
            <a:off x="903644" y="1795931"/>
            <a:ext cx="10620697" cy="830997"/>
          </a:xfrm>
          <a:prstGeom prst="rect">
            <a:avLst/>
          </a:prstGeom>
          <a:noFill/>
        </p:spPr>
        <p:txBody>
          <a:bodyPr wrap="square">
            <a:spAutoFit/>
          </a:bodyPr>
          <a:lstStyle/>
          <a:p>
            <a:pPr algn="ctr">
              <a:buClr>
                <a:srgbClr val="002060"/>
              </a:buClr>
            </a:pPr>
            <a:r>
              <a:rPr lang="en-US" sz="2400">
                <a:solidFill>
                  <a:schemeClr val="tx1">
                    <a:lumMod val="85000"/>
                  </a:schemeClr>
                </a:solidFill>
              </a:rPr>
              <a:t>Get help choosing your benefits! Alex will help you find the best fit benefit plans for you &amp; family!</a:t>
            </a:r>
          </a:p>
        </p:txBody>
      </p:sp>
      <p:pic>
        <p:nvPicPr>
          <p:cNvPr id="9" name="Picture 8" descr="Text&#10;&#10;Description automatically generated with medium confidence">
            <a:extLst>
              <a:ext uri="{FF2B5EF4-FFF2-40B4-BE49-F238E27FC236}">
                <a16:creationId xmlns:a16="http://schemas.microsoft.com/office/drawing/2014/main" id="{557AD2DC-9101-41F8-AAE7-B70EAAA120C0}"/>
              </a:ext>
            </a:extLst>
          </p:cNvPr>
          <p:cNvPicPr>
            <a:picLocks noChangeAspect="1"/>
          </p:cNvPicPr>
          <p:nvPr/>
        </p:nvPicPr>
        <p:blipFill>
          <a:blip r:embed="rId5"/>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221279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DF7E-E85C-44AB-A271-C81A6AED7FBF}"/>
              </a:ext>
            </a:extLst>
          </p:cNvPr>
          <p:cNvSpPr>
            <a:spLocks noGrp="1"/>
          </p:cNvSpPr>
          <p:nvPr>
            <p:ph type="title"/>
          </p:nvPr>
        </p:nvSpPr>
        <p:spPr>
          <a:xfrm>
            <a:off x="2077697" y="308041"/>
            <a:ext cx="7323200" cy="1021600"/>
          </a:xfrm>
        </p:spPr>
        <p:txBody>
          <a:bodyPr>
            <a:noAutofit/>
          </a:bodyPr>
          <a:lstStyle/>
          <a:p>
            <a:pPr algn="ctr"/>
            <a:r>
              <a:rPr lang="en-US" sz="6000" b="1">
                <a:solidFill>
                  <a:srgbClr val="F68C1E"/>
                </a:solidFill>
                <a:latin typeface="Roboto Condensed" panose="02000000000000000000" pitchFamily="2" charset="0"/>
                <a:ea typeface="Roboto Condensed" panose="02000000000000000000" pitchFamily="2" charset="0"/>
                <a:sym typeface="Arial"/>
              </a:rPr>
              <a:t>How to Enroll</a:t>
            </a:r>
          </a:p>
        </p:txBody>
      </p:sp>
      <p:sp>
        <p:nvSpPr>
          <p:cNvPr id="3" name="Text Placeholder 2">
            <a:extLst>
              <a:ext uri="{FF2B5EF4-FFF2-40B4-BE49-F238E27FC236}">
                <a16:creationId xmlns:a16="http://schemas.microsoft.com/office/drawing/2014/main" id="{831956F4-832D-4404-95F6-C6D69C5199EA}"/>
              </a:ext>
            </a:extLst>
          </p:cNvPr>
          <p:cNvSpPr>
            <a:spLocks noGrp="1"/>
          </p:cNvSpPr>
          <p:nvPr>
            <p:ph type="body" idx="1"/>
          </p:nvPr>
        </p:nvSpPr>
        <p:spPr>
          <a:xfrm>
            <a:off x="1031942" y="1136941"/>
            <a:ext cx="9555929" cy="4835412"/>
          </a:xfrm>
        </p:spPr>
        <p:txBody>
          <a:bodyPr>
            <a:normAutofit/>
          </a:bodyPr>
          <a:lstStyle/>
          <a:p>
            <a:pPr marL="101598" indent="0" algn="ctr">
              <a:buClr>
                <a:srgbClr val="002060"/>
              </a:buClr>
              <a:buNone/>
            </a:pPr>
            <a:r>
              <a:rPr lang="en-US" sz="2600">
                <a:solidFill>
                  <a:schemeClr val="tx1"/>
                </a:solidFill>
                <a:hlinkClick r:id="rId3"/>
              </a:rPr>
              <a:t>My Alex </a:t>
            </a:r>
            <a:r>
              <a:rPr lang="en-US" sz="2600">
                <a:solidFill>
                  <a:schemeClr val="tx1">
                    <a:lumMod val="85000"/>
                  </a:schemeClr>
                </a:solidFill>
              </a:rPr>
              <a:t>- Get help choosing your benefits! </a:t>
            </a:r>
          </a:p>
          <a:p>
            <a:pPr marL="101598" indent="0" algn="ctr">
              <a:buClr>
                <a:srgbClr val="002060"/>
              </a:buClr>
              <a:buNone/>
            </a:pPr>
            <a:r>
              <a:rPr lang="en-US" sz="2600">
                <a:solidFill>
                  <a:schemeClr val="tx1">
                    <a:lumMod val="85000"/>
                  </a:schemeClr>
                </a:solidFill>
              </a:rPr>
              <a:t>Alex will help you find the best fit benefit plans </a:t>
            </a:r>
          </a:p>
          <a:p>
            <a:pPr marL="101598" indent="0" algn="ctr">
              <a:buClr>
                <a:srgbClr val="002060"/>
              </a:buClr>
              <a:buNone/>
            </a:pPr>
            <a:r>
              <a:rPr lang="en-US" sz="2600">
                <a:solidFill>
                  <a:schemeClr val="tx1">
                    <a:lumMod val="85000"/>
                  </a:schemeClr>
                </a:solidFill>
              </a:rPr>
              <a:t>for you &amp; your family!</a:t>
            </a:r>
          </a:p>
          <a:p>
            <a:pPr marL="101598" indent="0" algn="ctr">
              <a:buClr>
                <a:srgbClr val="002060"/>
              </a:buClr>
              <a:buNone/>
            </a:pPr>
            <a:endParaRPr lang="en-US" sz="2600">
              <a:solidFill>
                <a:schemeClr val="tx1">
                  <a:lumMod val="85000"/>
                </a:schemeClr>
              </a:solidFill>
            </a:endParaRPr>
          </a:p>
          <a:p>
            <a:pPr marL="101597" indent="0" algn="ctr">
              <a:buClr>
                <a:srgbClr val="002060"/>
              </a:buClr>
              <a:buNone/>
            </a:pPr>
            <a:r>
              <a:rPr lang="en-US" sz="2900" b="1" u="sng">
                <a:solidFill>
                  <a:schemeClr val="tx1">
                    <a:lumMod val="85000"/>
                  </a:schemeClr>
                </a:solidFill>
              </a:rPr>
              <a:t>OR</a:t>
            </a:r>
            <a:br>
              <a:rPr lang="en-US" sz="2900" b="1" u="sng">
                <a:solidFill>
                  <a:schemeClr val="tx1"/>
                </a:solidFill>
                <a:latin typeface="Georgia" panose="02040502050405020303" pitchFamily="18" charset="0"/>
              </a:rPr>
            </a:br>
            <a:endParaRPr lang="en-US" sz="2900" b="1" u="sng">
              <a:solidFill>
                <a:schemeClr val="tx1"/>
              </a:solidFill>
              <a:latin typeface="Georgia" panose="02040502050405020303" pitchFamily="18" charset="0"/>
            </a:endParaRPr>
          </a:p>
          <a:p>
            <a:pPr marL="101597" lvl="1" indent="0">
              <a:spcBef>
                <a:spcPts val="800"/>
              </a:spcBef>
              <a:buClr>
                <a:srgbClr val="002060"/>
              </a:buClr>
              <a:buNone/>
            </a:pPr>
            <a:endParaRPr lang="en-US" sz="2300" b="1" u="sng">
              <a:solidFill>
                <a:srgbClr val="002060"/>
              </a:solidFill>
              <a:latin typeface="Georgia" panose="02040502050405020303" pitchFamily="18" charset="0"/>
            </a:endParaRPr>
          </a:p>
          <a:p>
            <a:pPr marL="426709" lvl="1" indent="0" algn="ctr">
              <a:lnSpc>
                <a:spcPct val="120000"/>
              </a:lnSpc>
              <a:spcBef>
                <a:spcPts val="0"/>
              </a:spcBef>
              <a:buClr>
                <a:srgbClr val="002060"/>
              </a:buClr>
              <a:buNone/>
            </a:pPr>
            <a:r>
              <a:rPr lang="en-US" sz="1600" b="1">
                <a:solidFill>
                  <a:srgbClr val="C00000"/>
                </a:solidFill>
                <a:latin typeface="Georgia" panose="02040502050405020303" pitchFamily="18" charset="0"/>
              </a:rPr>
              <a:t>       </a:t>
            </a:r>
            <a:endParaRPr lang="en-US"/>
          </a:p>
        </p:txBody>
      </p:sp>
      <p:pic>
        <p:nvPicPr>
          <p:cNvPr id="5" name="Picture 4">
            <a:extLst>
              <a:ext uri="{FF2B5EF4-FFF2-40B4-BE49-F238E27FC236}">
                <a16:creationId xmlns:a16="http://schemas.microsoft.com/office/drawing/2014/main" id="{A6F5A8A9-3A97-4F51-815A-D2DE2471D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3830">
            <a:off x="9349964" y="-3709"/>
            <a:ext cx="1854256" cy="1854256"/>
          </a:xfrm>
          <a:prstGeom prst="rect">
            <a:avLst/>
          </a:prstGeom>
        </p:spPr>
      </p:pic>
      <p:pic>
        <p:nvPicPr>
          <p:cNvPr id="6" name="Picture 5">
            <a:extLst>
              <a:ext uri="{FF2B5EF4-FFF2-40B4-BE49-F238E27FC236}">
                <a16:creationId xmlns:a16="http://schemas.microsoft.com/office/drawing/2014/main" id="{700C2BAE-3DAB-431A-8766-9CA6A3C60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7602" y="972593"/>
            <a:ext cx="2192895" cy="2192895"/>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1F5772A-ED94-41CF-B192-98133335037E}"/>
              </a:ext>
            </a:extLst>
          </p:cNvPr>
          <p:cNvPicPr>
            <a:picLocks noChangeAspect="1"/>
          </p:cNvPicPr>
          <p:nvPr/>
        </p:nvPicPr>
        <p:blipFill>
          <a:blip r:embed="rId6"/>
          <a:stretch>
            <a:fillRect/>
          </a:stretch>
        </p:blipFill>
        <p:spPr>
          <a:xfrm>
            <a:off x="10087778" y="5853205"/>
            <a:ext cx="1945417" cy="829135"/>
          </a:xfrm>
          <a:prstGeom prst="rect">
            <a:avLst/>
          </a:prstGeom>
        </p:spPr>
      </p:pic>
      <p:sp>
        <p:nvSpPr>
          <p:cNvPr id="11" name="TextBox 10">
            <a:extLst>
              <a:ext uri="{FF2B5EF4-FFF2-40B4-BE49-F238E27FC236}">
                <a16:creationId xmlns:a16="http://schemas.microsoft.com/office/drawing/2014/main" id="{47321B4A-10C3-4FBD-BC73-5CB393A6B85E}"/>
              </a:ext>
            </a:extLst>
          </p:cNvPr>
          <p:cNvSpPr txBox="1"/>
          <p:nvPr/>
        </p:nvSpPr>
        <p:spPr>
          <a:xfrm>
            <a:off x="623935" y="5432693"/>
            <a:ext cx="1675127" cy="98488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1000" b="1" u="sng">
                <a:solidFill>
                  <a:srgbClr val="C00000"/>
                </a:solidFill>
                <a:latin typeface="Georgia" panose="02040502050405020303" pitchFamily="18" charset="0"/>
              </a:rPr>
              <a:t>Contact the Help Desk </a:t>
            </a:r>
          </a:p>
          <a:p>
            <a:r>
              <a:rPr lang="en-US" sz="1000" b="1" u="sng">
                <a:solidFill>
                  <a:srgbClr val="C00000"/>
                </a:solidFill>
                <a:latin typeface="Georgia" panose="02040502050405020303" pitchFamily="18" charset="0"/>
              </a:rPr>
              <a:t>(826-3766), </a:t>
            </a:r>
          </a:p>
          <a:p>
            <a:r>
              <a:rPr lang="en-US" sz="1000" b="1" u="sng">
                <a:solidFill>
                  <a:srgbClr val="C00000"/>
                </a:solidFill>
                <a:latin typeface="Georgia" panose="02040502050405020303" pitchFamily="18" charset="0"/>
              </a:rPr>
              <a:t>to reset your password if needed</a:t>
            </a:r>
          </a:p>
          <a:p>
            <a:endParaRPr lang="en-US"/>
          </a:p>
        </p:txBody>
      </p:sp>
      <p:pic>
        <p:nvPicPr>
          <p:cNvPr id="7" name="Picture 6" descr="Qr code&#10;&#10;Description automatically generated">
            <a:extLst>
              <a:ext uri="{FF2B5EF4-FFF2-40B4-BE49-F238E27FC236}">
                <a16:creationId xmlns:a16="http://schemas.microsoft.com/office/drawing/2014/main" id="{C8594C03-71DF-616C-6142-F150EE94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062" y="3343860"/>
            <a:ext cx="1699674" cy="1699674"/>
          </a:xfrm>
          <a:prstGeom prst="rect">
            <a:avLst/>
          </a:prstGeom>
        </p:spPr>
      </p:pic>
      <p:pic>
        <p:nvPicPr>
          <p:cNvPr id="10" name="Picture 9" descr="Qr code&#10;&#10;Description automatically generated">
            <a:extLst>
              <a:ext uri="{FF2B5EF4-FFF2-40B4-BE49-F238E27FC236}">
                <a16:creationId xmlns:a16="http://schemas.microsoft.com/office/drawing/2014/main" id="{B8C5D446-B2C7-7944-ED3B-65575E677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092" y="3408844"/>
            <a:ext cx="1699674" cy="1699674"/>
          </a:xfrm>
          <a:prstGeom prst="rect">
            <a:avLst/>
          </a:prstGeom>
        </p:spPr>
      </p:pic>
    </p:spTree>
    <p:extLst>
      <p:ext uri="{BB962C8B-B14F-4D97-AF65-F5344CB8AC3E}">
        <p14:creationId xmlns:p14="http://schemas.microsoft.com/office/powerpoint/2010/main" val="2074621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6B85-B9F8-4836-96AC-5443C1AD210F}"/>
              </a:ext>
            </a:extLst>
          </p:cNvPr>
          <p:cNvSpPr>
            <a:spLocks noGrp="1"/>
          </p:cNvSpPr>
          <p:nvPr>
            <p:ph type="title"/>
          </p:nvPr>
        </p:nvSpPr>
        <p:spPr>
          <a:xfrm>
            <a:off x="1085699" y="523433"/>
            <a:ext cx="9096987" cy="1021600"/>
          </a:xfrm>
        </p:spPr>
        <p:txBody>
          <a:bodyPr>
            <a:normAutofit/>
          </a:bodyPr>
          <a:lstStyle/>
          <a:p>
            <a:pPr algn="ctr"/>
            <a:r>
              <a:rPr lang="en-US" sz="6000" b="1">
                <a:solidFill>
                  <a:srgbClr val="F68C1E"/>
                </a:solidFill>
                <a:latin typeface="Roboto Condensed" panose="02000000000000000000" pitchFamily="2" charset="0"/>
                <a:ea typeface="Roboto Condensed" panose="02000000000000000000" pitchFamily="2" charset="0"/>
                <a:cs typeface="Roboto Condensed" panose="02000000000000000000" pitchFamily="2" charset="0"/>
                <a:sym typeface="Arial"/>
              </a:rPr>
              <a:t>How to Enroll</a:t>
            </a:r>
            <a:endParaRPr lang="en-US">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Text Placeholder 2">
            <a:extLst>
              <a:ext uri="{FF2B5EF4-FFF2-40B4-BE49-F238E27FC236}">
                <a16:creationId xmlns:a16="http://schemas.microsoft.com/office/drawing/2014/main" id="{7D3CFE06-3F4E-7240-536F-663CC5C2E0CC}"/>
              </a:ext>
            </a:extLst>
          </p:cNvPr>
          <p:cNvSpPr>
            <a:spLocks noGrp="1"/>
          </p:cNvSpPr>
          <p:nvPr>
            <p:ph type="body" idx="1"/>
          </p:nvPr>
        </p:nvSpPr>
        <p:spPr>
          <a:xfrm>
            <a:off x="633491" y="1472184"/>
            <a:ext cx="10001401" cy="4626127"/>
          </a:xfrm>
        </p:spPr>
        <p:txBody>
          <a:bodyPr>
            <a:noAutofit/>
          </a:bodyPr>
          <a:lstStyle/>
          <a:p>
            <a:pPr marL="101598" marR="0" lvl="0" indent="0" algn="ctr" defTabSz="914400" rtl="0" eaLnBrk="1" fontAlgn="auto" latinLnBrk="0" hangingPunct="1">
              <a:lnSpc>
                <a:spcPct val="120000"/>
              </a:lnSpc>
              <a:spcBef>
                <a:spcPts val="800"/>
              </a:spcBef>
              <a:spcAft>
                <a:spcPts val="0"/>
              </a:spcAft>
              <a:buClr>
                <a:srgbClr val="002060"/>
              </a:buClr>
              <a:buSzPts val="2400"/>
              <a:buFont typeface="Arial" panose="020B0604020202020204" pitchFamily="34" charset="0"/>
              <a:buNone/>
              <a:tabLst/>
              <a:defRPr/>
            </a:pPr>
            <a:endParaRPr kumimoji="0" lang="en-US" sz="1600" b="1" i="0" u="none" strike="noStrike" kern="1200" cap="none" spc="0" normalizeH="0" baseline="0" noProof="0">
              <a:ln>
                <a:noFill/>
              </a:ln>
              <a:solidFill>
                <a:schemeClr val="tx1">
                  <a:lumMod val="85000"/>
                </a:schemeClr>
              </a:solidFill>
              <a:effectLst/>
              <a:uLnTx/>
              <a:uFillTx/>
              <a:ea typeface="+mn-ea"/>
              <a:cs typeface="+mn-cs"/>
            </a:endParaRPr>
          </a:p>
          <a:p>
            <a:pPr marL="101598" indent="0" algn="ctr">
              <a:buClr>
                <a:srgbClr val="002060"/>
              </a:buClr>
              <a:buNone/>
              <a:defRPr/>
            </a:pPr>
            <a:r>
              <a:rPr kumimoji="0" lang="en-US" sz="1800" b="1" i="0" u="none" strike="noStrike" kern="1200" cap="none" spc="0" normalizeH="0" baseline="0" noProof="0">
                <a:ln>
                  <a:noFill/>
                </a:ln>
                <a:solidFill>
                  <a:schemeClr val="tx1">
                    <a:lumMod val="85000"/>
                  </a:schemeClr>
                </a:solidFill>
                <a:effectLst/>
                <a:uLnTx/>
                <a:uFillTx/>
                <a:ea typeface="+mn-ea"/>
                <a:cs typeface="+mn-cs"/>
              </a:rPr>
              <a:t>Go</a:t>
            </a:r>
            <a:r>
              <a:rPr kumimoji="0" lang="en-US" sz="1800" b="0" i="0" u="none" strike="noStrike" kern="1200" cap="none" spc="0" normalizeH="0" baseline="0" noProof="0">
                <a:ln>
                  <a:noFill/>
                </a:ln>
                <a:solidFill>
                  <a:schemeClr val="tx1">
                    <a:lumMod val="85000"/>
                  </a:schemeClr>
                </a:solidFill>
                <a:effectLst/>
                <a:uLnTx/>
                <a:uFillTx/>
                <a:ea typeface="+mn-ea"/>
                <a:cs typeface="+mn-cs"/>
              </a:rPr>
              <a:t> directly to </a:t>
            </a:r>
            <a:r>
              <a:rPr kumimoji="0" lang="en-US" sz="1800" b="1" i="0" u="none" strike="noStrike" kern="1200" cap="none" spc="0" normalizeH="0" baseline="0" noProof="0">
                <a:ln>
                  <a:noFill/>
                </a:ln>
                <a:solidFill>
                  <a:schemeClr val="tx1">
                    <a:lumMod val="85000"/>
                  </a:schemeClr>
                </a:solidFill>
                <a:effectLst/>
                <a:uLnTx/>
                <a:uFillTx/>
                <a:ea typeface="+mn-ea"/>
                <a:cs typeface="+mn-cs"/>
                <a:hlinkClick r:id="rId2">
                  <a:extLst>
                    <a:ext uri="{A12FA001-AC4F-418D-AE19-62706E023703}">
                      <ahyp:hlinkClr xmlns:ahyp="http://schemas.microsoft.com/office/drawing/2018/hyperlinkcolor" val="tx"/>
                    </a:ext>
                  </a:extLst>
                </a:hlinkClick>
              </a:rPr>
              <a:t>www.benefitscc.org</a:t>
            </a:r>
            <a:r>
              <a:rPr kumimoji="0" lang="en-US" sz="1800" b="1" i="0" u="none" strike="noStrike" kern="1200" cap="none" spc="0" normalizeH="0" baseline="0" noProof="0">
                <a:ln>
                  <a:noFill/>
                </a:ln>
                <a:solidFill>
                  <a:schemeClr val="tx1">
                    <a:lumMod val="85000"/>
                  </a:schemeClr>
                </a:solidFill>
                <a:effectLst/>
                <a:uLnTx/>
                <a:uFillTx/>
                <a:ea typeface="+mn-ea"/>
                <a:cs typeface="+mn-cs"/>
              </a:rPr>
              <a:t> </a:t>
            </a:r>
          </a:p>
          <a:p>
            <a:pPr marL="101598" marR="0" lvl="0" indent="0" algn="ctr" defTabSz="914400" rtl="0" eaLnBrk="1" fontAlgn="auto" latinLnBrk="0" hangingPunct="1">
              <a:lnSpc>
                <a:spcPct val="120000"/>
              </a:lnSpc>
              <a:spcBef>
                <a:spcPts val="800"/>
              </a:spcBef>
              <a:spcAft>
                <a:spcPts val="0"/>
              </a:spcAft>
              <a:buClr>
                <a:srgbClr val="002060"/>
              </a:buClr>
              <a:buSzPts val="2400"/>
              <a:buFont typeface="Arial" panose="020B0604020202020204" pitchFamily="34" charset="0"/>
              <a:buNone/>
              <a:tabLst/>
              <a:defRPr/>
            </a:pPr>
            <a:r>
              <a:rPr kumimoji="0" lang="en-US" sz="1800" b="1" i="0" u="none" strike="noStrike" kern="1200" cap="none" spc="0" normalizeH="0" baseline="0" noProof="0">
                <a:ln>
                  <a:noFill/>
                </a:ln>
                <a:solidFill>
                  <a:schemeClr val="tx1">
                    <a:lumMod val="85000"/>
                  </a:schemeClr>
                </a:solidFill>
                <a:effectLst/>
                <a:uLnTx/>
                <a:uFillTx/>
                <a:ea typeface="+mn-ea"/>
                <a:cs typeface="+mn-cs"/>
              </a:rPr>
              <a:t>Click</a:t>
            </a:r>
            <a:r>
              <a:rPr kumimoji="0" lang="en-US" sz="1800" b="0" i="0" u="none" strike="noStrike" kern="1200" cap="none" spc="0" normalizeH="0" baseline="0" noProof="0">
                <a:ln>
                  <a:noFill/>
                </a:ln>
                <a:solidFill>
                  <a:schemeClr val="tx1">
                    <a:lumMod val="85000"/>
                  </a:schemeClr>
                </a:solidFill>
                <a:effectLst/>
                <a:uLnTx/>
                <a:uFillTx/>
                <a:ea typeface="+mn-ea"/>
                <a:cs typeface="+mn-cs"/>
              </a:rPr>
              <a:t> on </a:t>
            </a:r>
            <a:r>
              <a:rPr kumimoji="0" lang="en-US" sz="1800" b="1" i="0" u="sng" strike="noStrike" kern="1200" cap="none" spc="0" normalizeH="0" baseline="0" noProof="0">
                <a:ln>
                  <a:noFill/>
                </a:ln>
                <a:solidFill>
                  <a:schemeClr val="tx1">
                    <a:lumMod val="85000"/>
                  </a:schemeClr>
                </a:solidFill>
                <a:effectLst/>
                <a:uLnTx/>
                <a:uFillTx/>
                <a:ea typeface="+mn-ea"/>
                <a:cs typeface="+mn-cs"/>
              </a:rPr>
              <a:t>Employee Self Service </a:t>
            </a:r>
            <a:r>
              <a:rPr kumimoji="0" lang="en-US" sz="1800" b="0" i="0" u="none" strike="noStrike" kern="1200" cap="none" spc="0" normalizeH="0" baseline="0" noProof="0">
                <a:ln>
                  <a:noFill/>
                </a:ln>
                <a:solidFill>
                  <a:schemeClr val="tx1">
                    <a:lumMod val="85000"/>
                  </a:schemeClr>
                </a:solidFill>
                <a:effectLst/>
                <a:uLnTx/>
                <a:uFillTx/>
                <a:ea typeface="+mn-ea"/>
                <a:cs typeface="+mn-cs"/>
              </a:rPr>
              <a:t>and Log in to Infor</a:t>
            </a:r>
          </a:p>
          <a:p>
            <a:pPr marL="101598" marR="0" lvl="0" indent="0" algn="ctr" defTabSz="914400" rtl="0" eaLnBrk="1" fontAlgn="auto" latinLnBrk="0" hangingPunct="1">
              <a:lnSpc>
                <a:spcPct val="120000"/>
              </a:lnSpc>
              <a:spcBef>
                <a:spcPts val="800"/>
              </a:spcBef>
              <a:spcAft>
                <a:spcPts val="0"/>
              </a:spcAft>
              <a:buClr>
                <a:srgbClr val="002060"/>
              </a:buClr>
              <a:buSzPts val="2400"/>
              <a:buFont typeface="Arial" panose="020B0604020202020204" pitchFamily="34" charset="0"/>
              <a:buNone/>
              <a:tabLst/>
              <a:defRPr/>
            </a:pPr>
            <a:r>
              <a:rPr kumimoji="0" lang="en-US" sz="1800" b="1" i="0" u="none" strike="noStrike" kern="1200" cap="none" spc="0" normalizeH="0" baseline="0" noProof="0">
                <a:ln>
                  <a:noFill/>
                </a:ln>
                <a:solidFill>
                  <a:schemeClr val="tx1">
                    <a:lumMod val="85000"/>
                  </a:schemeClr>
                </a:solidFill>
                <a:effectLst/>
                <a:uLnTx/>
                <a:uFillTx/>
                <a:ea typeface="+mn-ea"/>
                <a:cs typeface="+mn-cs"/>
              </a:rPr>
              <a:t>Click</a:t>
            </a:r>
            <a:r>
              <a:rPr kumimoji="0" lang="en-US" sz="1800" b="0" i="0" u="none" strike="noStrike" kern="1200" cap="none" spc="0" normalizeH="0" baseline="0" noProof="0">
                <a:ln>
                  <a:noFill/>
                </a:ln>
                <a:solidFill>
                  <a:schemeClr val="tx1">
                    <a:lumMod val="85000"/>
                  </a:schemeClr>
                </a:solidFill>
                <a:effectLst/>
                <a:uLnTx/>
                <a:uFillTx/>
                <a:ea typeface="+mn-ea"/>
                <a:cs typeface="+mn-cs"/>
              </a:rPr>
              <a:t> on </a:t>
            </a:r>
            <a:r>
              <a:rPr kumimoji="0" lang="en-US" sz="1800" b="1" i="0" u="sng" strike="noStrike" kern="1200" cap="none" spc="0" normalizeH="0" baseline="0" noProof="0">
                <a:ln>
                  <a:noFill/>
                </a:ln>
                <a:solidFill>
                  <a:schemeClr val="tx1">
                    <a:lumMod val="85000"/>
                  </a:schemeClr>
                </a:solidFill>
                <a:effectLst/>
                <a:uLnTx/>
                <a:uFillTx/>
                <a:ea typeface="+mn-ea"/>
                <a:cs typeface="+mn-cs"/>
              </a:rPr>
              <a:t>Current benefits </a:t>
            </a:r>
            <a:r>
              <a:rPr kumimoji="0" lang="en-US" sz="1800" b="0" i="0" u="none" strike="noStrike" kern="1200" cap="none" spc="0" normalizeH="0" baseline="0" noProof="0">
                <a:ln>
                  <a:noFill/>
                </a:ln>
                <a:solidFill>
                  <a:schemeClr val="tx1">
                    <a:lumMod val="85000"/>
                  </a:schemeClr>
                </a:solidFill>
                <a:effectLst/>
                <a:uLnTx/>
                <a:uFillTx/>
                <a:ea typeface="+mn-ea"/>
                <a:cs typeface="+mn-cs"/>
              </a:rPr>
              <a:t>to view your current elections</a:t>
            </a:r>
          </a:p>
          <a:p>
            <a:pPr marL="101598" marR="0" lvl="0" indent="0" algn="ctr" defTabSz="914400" rtl="0" eaLnBrk="1" fontAlgn="auto" latinLnBrk="0" hangingPunct="1">
              <a:lnSpc>
                <a:spcPct val="120000"/>
              </a:lnSpc>
              <a:spcBef>
                <a:spcPts val="800"/>
              </a:spcBef>
              <a:spcAft>
                <a:spcPts val="0"/>
              </a:spcAft>
              <a:buClr>
                <a:srgbClr val="002060"/>
              </a:buClr>
              <a:buSzPts val="2400"/>
              <a:buFont typeface="Arial" panose="020B0604020202020204" pitchFamily="34" charset="0"/>
              <a:buNone/>
              <a:tabLst/>
              <a:defRPr/>
            </a:pPr>
            <a:r>
              <a:rPr kumimoji="0" lang="en-US" sz="1800" b="0" i="0" u="none" strike="noStrike" kern="1200" cap="none" spc="0" normalizeH="0" baseline="0" noProof="0">
                <a:ln>
                  <a:noFill/>
                </a:ln>
                <a:solidFill>
                  <a:schemeClr val="tx1">
                    <a:lumMod val="85000"/>
                  </a:schemeClr>
                </a:solidFill>
                <a:effectLst/>
                <a:uLnTx/>
                <a:uFillTx/>
                <a:ea typeface="+mn-ea"/>
                <a:cs typeface="+mn-cs"/>
              </a:rPr>
              <a:t>	Accessible 24 hours during Open Enrollment (August 12-August 23)</a:t>
            </a:r>
          </a:p>
          <a:p>
            <a:pPr marL="101598" marR="0" lvl="0" indent="0" algn="ctr" defTabSz="914400" rtl="0" eaLnBrk="1" fontAlgn="auto" latinLnBrk="0" hangingPunct="1">
              <a:lnSpc>
                <a:spcPct val="120000"/>
              </a:lnSpc>
              <a:spcBef>
                <a:spcPts val="800"/>
              </a:spcBef>
              <a:spcAft>
                <a:spcPts val="0"/>
              </a:spcAft>
              <a:buClr>
                <a:srgbClr val="002060"/>
              </a:buClr>
              <a:buSzPts val="2400"/>
              <a:buFont typeface="Arial" panose="020B0604020202020204" pitchFamily="34" charset="0"/>
              <a:buNone/>
              <a:tabLst/>
              <a:defRPr/>
            </a:pPr>
            <a:r>
              <a:rPr kumimoji="0" lang="en-US" sz="1800" b="0" i="0" u="none" strike="noStrike" kern="1200" cap="none" spc="0" normalizeH="0" baseline="0" noProof="0">
                <a:ln>
                  <a:noFill/>
                </a:ln>
                <a:solidFill>
                  <a:schemeClr val="tx1">
                    <a:lumMod val="85000"/>
                  </a:schemeClr>
                </a:solidFill>
                <a:effectLst/>
                <a:uLnTx/>
                <a:uFillTx/>
                <a:ea typeface="+mn-ea"/>
                <a:cs typeface="+mn-cs"/>
              </a:rPr>
              <a:t>	Remember unlimited access, don’t wait until the last minute</a:t>
            </a:r>
          </a:p>
          <a:p>
            <a:pPr marL="609585" marR="0" lvl="0" indent="-507987" algn="ctr" defTabSz="914400" rtl="0" eaLnBrk="1" fontAlgn="auto" latinLnBrk="0" hangingPunct="1">
              <a:lnSpc>
                <a:spcPct val="120000"/>
              </a:lnSpc>
              <a:spcBef>
                <a:spcPts val="0"/>
              </a:spcBef>
              <a:spcAft>
                <a:spcPts val="0"/>
              </a:spcAft>
              <a:buClr>
                <a:srgbClr val="002060"/>
              </a:buClr>
              <a:buSzPts val="2400"/>
              <a:buFont typeface="Wingdings" panose="05000000000000000000" pitchFamily="2" charset="2"/>
              <a:buChar char="Ø"/>
              <a:tabLst/>
              <a:defRPr/>
            </a:pPr>
            <a:endParaRPr kumimoji="0" lang="en-US" sz="1800" b="1" i="0" u="none" strike="noStrike" kern="1200" cap="none" spc="0" normalizeH="0" baseline="0" noProof="0">
              <a:ln>
                <a:noFill/>
              </a:ln>
              <a:solidFill>
                <a:schemeClr val="tx1">
                  <a:lumMod val="85000"/>
                </a:schemeClr>
              </a:solidFill>
              <a:effectLst/>
              <a:uLnTx/>
              <a:uFillTx/>
              <a:ea typeface="+mn-ea"/>
              <a:cs typeface="+mn-cs"/>
            </a:endParaRPr>
          </a:p>
          <a:p>
            <a:pPr marL="101598" marR="0" lvl="0" indent="0" algn="ctr" defTabSz="914400" rtl="0" eaLnBrk="1" fontAlgn="auto" latinLnBrk="0" hangingPunct="1">
              <a:lnSpc>
                <a:spcPct val="120000"/>
              </a:lnSpc>
              <a:spcBef>
                <a:spcPts val="0"/>
              </a:spcBef>
              <a:spcAft>
                <a:spcPts val="0"/>
              </a:spcAft>
              <a:buClr>
                <a:srgbClr val="002060"/>
              </a:buClr>
              <a:buSzPts val="2400"/>
              <a:buFont typeface="Arial" panose="020B0604020202020204" pitchFamily="34" charset="0"/>
              <a:buNone/>
              <a:tabLst/>
              <a:defRPr/>
            </a:pPr>
            <a:r>
              <a:rPr kumimoji="0" lang="en-US" sz="1800" b="1" i="0" u="none" strike="noStrike" kern="1200" cap="none" spc="0" normalizeH="0" baseline="0" noProof="0">
                <a:ln>
                  <a:noFill/>
                </a:ln>
                <a:solidFill>
                  <a:schemeClr val="tx1">
                    <a:lumMod val="85000"/>
                  </a:schemeClr>
                </a:solidFill>
                <a:effectLst/>
                <a:uLnTx/>
                <a:uFillTx/>
                <a:ea typeface="+mn-ea"/>
                <a:cs typeface="+mn-cs"/>
              </a:rPr>
              <a:t>Click</a:t>
            </a:r>
            <a:r>
              <a:rPr kumimoji="0" lang="en-US" sz="1800" b="0" i="0" u="none" strike="noStrike" kern="1200" cap="none" spc="0" normalizeH="0" baseline="0" noProof="0">
                <a:ln>
                  <a:noFill/>
                </a:ln>
                <a:solidFill>
                  <a:schemeClr val="tx1">
                    <a:lumMod val="85000"/>
                  </a:schemeClr>
                </a:solidFill>
                <a:effectLst/>
                <a:uLnTx/>
                <a:uFillTx/>
                <a:ea typeface="+mn-ea"/>
                <a:cs typeface="+mn-cs"/>
              </a:rPr>
              <a:t> on </a:t>
            </a:r>
            <a:r>
              <a:rPr kumimoji="0" lang="en-US" sz="1800" b="1" i="0" u="sng" strike="noStrike" kern="1200" cap="none" spc="0" normalizeH="0" baseline="0" noProof="0">
                <a:ln>
                  <a:noFill/>
                </a:ln>
                <a:solidFill>
                  <a:schemeClr val="tx1">
                    <a:lumMod val="85000"/>
                  </a:schemeClr>
                </a:solidFill>
                <a:effectLst/>
                <a:uLnTx/>
                <a:uFillTx/>
                <a:ea typeface="+mn-ea"/>
                <a:cs typeface="+mn-cs"/>
              </a:rPr>
              <a:t>Benefits Enrollment</a:t>
            </a:r>
          </a:p>
          <a:p>
            <a:pPr marL="101598" marR="0" lvl="0" indent="0" algn="ctr" defTabSz="914400" rtl="0" eaLnBrk="1" fontAlgn="auto" latinLnBrk="0" hangingPunct="1">
              <a:lnSpc>
                <a:spcPct val="120000"/>
              </a:lnSpc>
              <a:spcBef>
                <a:spcPts val="0"/>
              </a:spcBef>
              <a:spcAft>
                <a:spcPts val="0"/>
              </a:spcAft>
              <a:buClr>
                <a:srgbClr val="002060"/>
              </a:buClr>
              <a:buSzPts val="2400"/>
              <a:buFont typeface="Arial" panose="020B0604020202020204" pitchFamily="34" charset="0"/>
              <a:buNone/>
              <a:tabLst/>
              <a:defRPr/>
            </a:pPr>
            <a:r>
              <a:rPr kumimoji="0" lang="en-US" sz="1800" b="1" i="0" u="none" strike="noStrike" kern="1200" cap="none" spc="0" normalizeH="0" baseline="0" noProof="0">
                <a:ln>
                  <a:noFill/>
                </a:ln>
                <a:solidFill>
                  <a:schemeClr val="tx1">
                    <a:lumMod val="85000"/>
                  </a:schemeClr>
                </a:solidFill>
                <a:effectLst/>
                <a:uLnTx/>
                <a:uFillTx/>
                <a:ea typeface="+mn-ea"/>
                <a:cs typeface="+mn-cs"/>
              </a:rPr>
              <a:t>	</a:t>
            </a:r>
            <a:r>
              <a:rPr kumimoji="0" lang="en-US" sz="1800" b="0" i="0" u="none" strike="noStrike" kern="1200" cap="none" spc="0" normalizeH="0" baseline="0" noProof="0">
                <a:ln>
                  <a:noFill/>
                </a:ln>
                <a:solidFill>
                  <a:schemeClr val="tx1">
                    <a:lumMod val="85000"/>
                  </a:schemeClr>
                </a:solidFill>
                <a:effectLst/>
                <a:uLnTx/>
                <a:uFillTx/>
                <a:ea typeface="+mn-ea"/>
                <a:cs typeface="+mn-cs"/>
              </a:rPr>
              <a:t>Continue to click through until you receive the message “</a:t>
            </a:r>
            <a:r>
              <a:rPr kumimoji="0" lang="en-US" sz="1800" b="1" i="1" u="sng" strike="noStrike" kern="1200" cap="none" spc="0" normalizeH="0" baseline="0" noProof="0">
                <a:ln>
                  <a:noFill/>
                </a:ln>
                <a:solidFill>
                  <a:schemeClr val="tx1">
                    <a:lumMod val="85000"/>
                  </a:schemeClr>
                </a:solidFill>
                <a:effectLst/>
                <a:uLnTx/>
                <a:uFillTx/>
                <a:ea typeface="+mn-ea"/>
                <a:cs typeface="+mn-cs"/>
              </a:rPr>
              <a:t>Congratulations, your enrollment is complete</a:t>
            </a:r>
            <a:r>
              <a:rPr kumimoji="0" lang="en-US" sz="1800" b="0" i="0" u="none" strike="noStrike" kern="1200" cap="none" spc="0" normalizeH="0" baseline="0" noProof="0">
                <a:ln>
                  <a:noFill/>
                </a:ln>
                <a:solidFill>
                  <a:schemeClr val="tx1">
                    <a:lumMod val="85000"/>
                  </a:schemeClr>
                </a:solidFill>
                <a:effectLst/>
                <a:uLnTx/>
                <a:uFillTx/>
                <a:ea typeface="+mn-ea"/>
                <a:cs typeface="+mn-cs"/>
              </a:rPr>
              <a:t>.”</a:t>
            </a:r>
            <a:r>
              <a:rPr kumimoji="0" lang="en-US" sz="1800" b="1" i="0" u="sng" strike="noStrike" kern="1200" cap="none" spc="0" normalizeH="0" baseline="0" noProof="0">
                <a:ln>
                  <a:noFill/>
                </a:ln>
                <a:solidFill>
                  <a:schemeClr val="tx1">
                    <a:lumMod val="85000"/>
                  </a:schemeClr>
                </a:solidFill>
                <a:effectLst/>
                <a:uLnTx/>
                <a:uFillTx/>
                <a:ea typeface="+mn-ea"/>
                <a:cs typeface="+mn-cs"/>
              </a:rPr>
              <a:t> </a:t>
            </a:r>
          </a:p>
          <a:p>
            <a:pPr marL="101598" marR="0" lvl="0" indent="0" algn="ctr" defTabSz="914400" rtl="0" eaLnBrk="1" fontAlgn="auto" latinLnBrk="0" hangingPunct="1">
              <a:lnSpc>
                <a:spcPct val="120000"/>
              </a:lnSpc>
              <a:spcBef>
                <a:spcPts val="0"/>
              </a:spcBef>
              <a:spcAft>
                <a:spcPts val="0"/>
              </a:spcAft>
              <a:buClr>
                <a:srgbClr val="002060"/>
              </a:buClr>
              <a:buSzPts val="2400"/>
              <a:buFont typeface="Arial" panose="020B0604020202020204" pitchFamily="34" charset="0"/>
              <a:buNone/>
              <a:tabLst/>
              <a:defRPr/>
            </a:pPr>
            <a:r>
              <a:rPr kumimoji="0" lang="en-US" sz="1800" b="0" i="0" u="none" strike="noStrike" kern="1200" cap="none" spc="0" normalizeH="0" baseline="0" noProof="0">
                <a:ln>
                  <a:noFill/>
                </a:ln>
                <a:solidFill>
                  <a:schemeClr val="tx1">
                    <a:lumMod val="85000"/>
                  </a:schemeClr>
                </a:solidFill>
                <a:effectLst/>
                <a:uLnTx/>
                <a:uFillTx/>
                <a:ea typeface="+mn-ea"/>
                <a:cs typeface="+mn-cs"/>
              </a:rPr>
              <a:t>	</a:t>
            </a:r>
            <a:r>
              <a:rPr kumimoji="0" lang="en-US" sz="1800" b="1" i="0" u="sng" strike="noStrike" kern="1200" cap="none" spc="0" normalizeH="0" baseline="0" noProof="0">
                <a:ln>
                  <a:noFill/>
                </a:ln>
                <a:solidFill>
                  <a:schemeClr val="tx1">
                    <a:lumMod val="85000"/>
                  </a:schemeClr>
                </a:solidFill>
                <a:effectLst/>
                <a:uLnTx/>
                <a:uFillTx/>
                <a:ea typeface="+mn-ea"/>
                <a:cs typeface="+mn-cs"/>
              </a:rPr>
              <a:t>We encourage you to print out your elections as your confirmation in case there are any errors.</a:t>
            </a:r>
          </a:p>
          <a:p>
            <a:pPr marL="101598" lvl="1" indent="0" algn="ctr">
              <a:spcBef>
                <a:spcPts val="800"/>
              </a:spcBef>
              <a:buClr>
                <a:srgbClr val="002060"/>
              </a:buClr>
              <a:buNone/>
              <a:defRPr/>
            </a:pPr>
            <a:endParaRPr lang="en-US" sz="1800">
              <a:solidFill>
                <a:schemeClr val="tx1">
                  <a:lumMod val="85000"/>
                </a:schemeClr>
              </a:solidFill>
            </a:endParaRPr>
          </a:p>
          <a:p>
            <a:pPr marL="101598" indent="0" algn="ctr">
              <a:buClr>
                <a:srgbClr val="002060"/>
              </a:buClr>
              <a:buNone/>
              <a:defRPr/>
            </a:pPr>
            <a:r>
              <a:rPr lang="en-US" sz="1800">
                <a:solidFill>
                  <a:schemeClr val="tx1">
                    <a:lumMod val="85000"/>
                  </a:schemeClr>
                </a:solidFill>
              </a:rPr>
              <a:t>To view the Open Enrollment guides and rates go to: </a:t>
            </a:r>
            <a:r>
              <a:rPr kumimoji="0" lang="en-US" sz="1800" b="1" i="0" u="none" strike="noStrike" kern="1200" cap="none" spc="0" normalizeH="0" baseline="0" noProof="0">
                <a:ln>
                  <a:noFill/>
                </a:ln>
                <a:solidFill>
                  <a:schemeClr val="tx1">
                    <a:lumMod val="85000"/>
                  </a:schemeClr>
                </a:solidFill>
                <a:effectLst/>
                <a:uLnTx/>
                <a:uFillTx/>
                <a:ea typeface="+mn-ea"/>
                <a:cs typeface="+mn-cs"/>
                <a:hlinkClick r:id="rId2">
                  <a:extLst>
                    <a:ext uri="{A12FA001-AC4F-418D-AE19-62706E023703}">
                      <ahyp:hlinkClr xmlns:ahyp="http://schemas.microsoft.com/office/drawing/2018/hyperlinkcolor" val="tx"/>
                    </a:ext>
                  </a:extLst>
                </a:hlinkClick>
              </a:rPr>
              <a:t>www.benefitscc.org</a:t>
            </a:r>
            <a:r>
              <a:rPr kumimoji="0" lang="en-US" sz="1800" b="1" i="0" u="none" strike="noStrike" kern="1200" cap="none" spc="0" normalizeH="0" baseline="0" noProof="0">
                <a:ln>
                  <a:noFill/>
                </a:ln>
                <a:solidFill>
                  <a:schemeClr val="tx1">
                    <a:lumMod val="85000"/>
                  </a:schemeClr>
                </a:solidFill>
                <a:effectLst/>
                <a:uLnTx/>
                <a:uFillTx/>
                <a:ea typeface="+mn-ea"/>
                <a:cs typeface="+mn-cs"/>
              </a:rPr>
              <a:t> </a:t>
            </a:r>
          </a:p>
          <a:p>
            <a:pPr marL="101598" marR="0" lvl="0" indent="0" algn="ctr" defTabSz="914400" rtl="0" eaLnBrk="1" fontAlgn="auto" latinLnBrk="0" hangingPunct="1">
              <a:lnSpc>
                <a:spcPct val="120000"/>
              </a:lnSpc>
              <a:spcBef>
                <a:spcPts val="0"/>
              </a:spcBef>
              <a:spcAft>
                <a:spcPts val="0"/>
              </a:spcAft>
              <a:buClr>
                <a:srgbClr val="002060"/>
              </a:buClr>
              <a:buSzPts val="2400"/>
              <a:buFont typeface="Arial" panose="020B0604020202020204" pitchFamily="34" charset="0"/>
              <a:buNone/>
              <a:tabLst/>
              <a:defRPr/>
            </a:pPr>
            <a:endParaRPr kumimoji="0" lang="en-US" sz="1400" b="1" i="1" u="sng" strike="noStrike" kern="1200" cap="none" spc="0" normalizeH="0" baseline="0" noProof="0">
              <a:ln>
                <a:noFill/>
              </a:ln>
              <a:solidFill>
                <a:prstClr val="black"/>
              </a:solidFill>
              <a:effectLst/>
              <a:uLnTx/>
              <a:uFillTx/>
              <a:latin typeface="Georgia" panose="02040502050405020303" pitchFamily="18" charset="0"/>
              <a:ea typeface="+mn-ea"/>
              <a:cs typeface="+mn-cs"/>
            </a:endParaRPr>
          </a:p>
          <a:p>
            <a:pPr marL="609585" marR="0" lvl="1" indent="-507987" algn="l" defTabSz="914400" rtl="0" eaLnBrk="1" fontAlgn="auto" latinLnBrk="0" hangingPunct="1">
              <a:lnSpc>
                <a:spcPct val="120000"/>
              </a:lnSpc>
              <a:spcBef>
                <a:spcPts val="0"/>
              </a:spcBef>
              <a:spcAft>
                <a:spcPts val="0"/>
              </a:spcAft>
              <a:buClr>
                <a:srgbClr val="002060"/>
              </a:buClr>
              <a:buSzPts val="2400"/>
              <a:buFont typeface="Wingdings" panose="05000000000000000000" pitchFamily="2" charset="2"/>
              <a:buChar char="Ø"/>
              <a:tabLst/>
              <a:defRPr/>
            </a:pPr>
            <a:endParaRPr kumimoji="0" lang="en-US" sz="14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327835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AE4F9-1885-4B7B-917E-FBEAB2DC5B1F}"/>
              </a:ext>
            </a:extLst>
          </p:cNvPr>
          <p:cNvSpPr txBox="1">
            <a:spLocks/>
          </p:cNvSpPr>
          <p:nvPr/>
        </p:nvSpPr>
        <p:spPr>
          <a:xfrm>
            <a:off x="2731044" y="256891"/>
            <a:ext cx="6224087" cy="9203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buClr>
                <a:srgbClr val="FFFFFF"/>
              </a:buClr>
              <a:buSzPts val="2000"/>
            </a:pPr>
            <a:r>
              <a:rPr lang="en-US" sz="5400" b="1">
                <a:ln w="3175" cmpd="sng">
                  <a:noFill/>
                </a:ln>
                <a:solidFill>
                  <a:srgbClr val="F68C1E"/>
                </a:solidFill>
                <a:latin typeface="Roboto Condensed" panose="02000000000000000000" pitchFamily="2" charset="0"/>
                <a:ea typeface="Roboto Condensed" panose="02000000000000000000" pitchFamily="2" charset="0"/>
                <a:cs typeface="Roboto Condensed" panose="02000000000000000000" pitchFamily="2" charset="0"/>
                <a:sym typeface="Roboto Condensed"/>
              </a:rPr>
              <a:t>Don’t Forget!</a:t>
            </a:r>
          </a:p>
        </p:txBody>
      </p:sp>
      <p:sp>
        <p:nvSpPr>
          <p:cNvPr id="4" name="Rectangle 3">
            <a:extLst>
              <a:ext uri="{FF2B5EF4-FFF2-40B4-BE49-F238E27FC236}">
                <a16:creationId xmlns:a16="http://schemas.microsoft.com/office/drawing/2014/main" id="{92607740-4B82-481F-B2C5-63CCC4B0F40A}"/>
              </a:ext>
            </a:extLst>
          </p:cNvPr>
          <p:cNvSpPr/>
          <p:nvPr/>
        </p:nvSpPr>
        <p:spPr>
          <a:xfrm>
            <a:off x="953478" y="1342194"/>
            <a:ext cx="10285045" cy="4834529"/>
          </a:xfrm>
          <a:prstGeom prst="rect">
            <a:avLst/>
          </a:prstGeom>
        </p:spPr>
        <p:txBody>
          <a:bodyPr wrap="square">
            <a:spAutoFit/>
          </a:bodyPr>
          <a:lstStyle/>
          <a:p>
            <a:pPr marL="380990" indent="-380990">
              <a:lnSpc>
                <a:spcPct val="120000"/>
              </a:lnSpc>
              <a:buClr>
                <a:schemeClr val="tx1"/>
              </a:buClr>
              <a:buFont typeface="Arial" panose="020B0604020202020204" pitchFamily="34" charset="0"/>
              <a:buChar char="•"/>
              <a:defRPr/>
            </a:pPr>
            <a:r>
              <a:rPr lang="en-US">
                <a:solidFill>
                  <a:schemeClr val="tx1">
                    <a:lumMod val="85000"/>
                  </a:schemeClr>
                </a:solidFill>
              </a:rPr>
              <a:t>If you add dependents, submit documentation to HR by </a:t>
            </a:r>
            <a:r>
              <a:rPr lang="en-US" b="1" u="sng">
                <a:solidFill>
                  <a:schemeClr val="tx1">
                    <a:lumMod val="85000"/>
                  </a:schemeClr>
                </a:solidFill>
              </a:rPr>
              <a:t>August 30, 2024</a:t>
            </a:r>
          </a:p>
          <a:p>
            <a:pPr marL="285750" indent="-285750">
              <a:lnSpc>
                <a:spcPct val="120000"/>
              </a:lnSpc>
              <a:buClr>
                <a:schemeClr val="tx1"/>
              </a:buClr>
              <a:buFont typeface="Arial" panose="020B0604020202020204" pitchFamily="34" charset="0"/>
              <a:buChar char="•"/>
              <a:defRPr/>
            </a:pPr>
            <a:endParaRPr lang="en-US">
              <a:solidFill>
                <a:schemeClr val="tx1">
                  <a:lumMod val="85000"/>
                </a:schemeClr>
              </a:solidFill>
            </a:endParaRPr>
          </a:p>
          <a:p>
            <a:pPr marL="380990" indent="-380990">
              <a:lnSpc>
                <a:spcPct val="120000"/>
              </a:lnSpc>
              <a:buClr>
                <a:schemeClr val="tx1"/>
              </a:buClr>
              <a:buFont typeface="Arial" panose="020B0604020202020204" pitchFamily="34" charset="0"/>
              <a:buChar char="•"/>
              <a:defRPr/>
            </a:pPr>
            <a:r>
              <a:rPr lang="en-US">
                <a:solidFill>
                  <a:schemeClr val="tx1">
                    <a:lumMod val="85000"/>
                  </a:schemeClr>
                </a:solidFill>
              </a:rPr>
              <a:t>If you want to </a:t>
            </a:r>
            <a:r>
              <a:rPr lang="en-US" b="1" u="sng">
                <a:solidFill>
                  <a:schemeClr val="tx1">
                    <a:lumMod val="85000"/>
                  </a:schemeClr>
                </a:solidFill>
              </a:rPr>
              <a:t>elect Flex (FSA),</a:t>
            </a:r>
            <a:r>
              <a:rPr lang="en-US" b="1">
                <a:solidFill>
                  <a:schemeClr val="tx1">
                    <a:lumMod val="85000"/>
                  </a:schemeClr>
                </a:solidFill>
              </a:rPr>
              <a:t> </a:t>
            </a:r>
            <a:r>
              <a:rPr lang="en-US">
                <a:solidFill>
                  <a:schemeClr val="tx1">
                    <a:lumMod val="85000"/>
                  </a:schemeClr>
                </a:solidFill>
              </a:rPr>
              <a:t>you must re-enroll even if you had it last year.</a:t>
            </a:r>
            <a:endParaRPr lang="en-US">
              <a:solidFill>
                <a:schemeClr val="tx1">
                  <a:lumMod val="85000"/>
                </a:schemeClr>
              </a:solidFill>
              <a:highlight>
                <a:srgbClr val="FFFF00"/>
              </a:highlight>
            </a:endParaRPr>
          </a:p>
          <a:p>
            <a:pPr marL="380990" indent="-380990">
              <a:lnSpc>
                <a:spcPct val="120000"/>
              </a:lnSpc>
              <a:buClr>
                <a:schemeClr val="tx1"/>
              </a:buClr>
              <a:buFont typeface="Arial" panose="020B0604020202020204" pitchFamily="34" charset="0"/>
              <a:buChar char="•"/>
              <a:defRPr/>
            </a:pPr>
            <a:endParaRPr lang="en-US">
              <a:solidFill>
                <a:schemeClr val="tx1">
                  <a:lumMod val="85000"/>
                </a:schemeClr>
              </a:solidFill>
            </a:endParaRPr>
          </a:p>
          <a:p>
            <a:pPr marL="380990" indent="-380990">
              <a:lnSpc>
                <a:spcPct val="120000"/>
              </a:lnSpc>
              <a:buClr>
                <a:schemeClr val="tx1"/>
              </a:buClr>
              <a:buFont typeface="Arial" panose="020B0604020202020204" pitchFamily="34" charset="0"/>
              <a:buChar char="•"/>
              <a:defRPr/>
            </a:pPr>
            <a:r>
              <a:rPr lang="en-US">
                <a:solidFill>
                  <a:schemeClr val="tx1">
                    <a:lumMod val="85000"/>
                  </a:schemeClr>
                </a:solidFill>
              </a:rPr>
              <a:t>If you qualify for the </a:t>
            </a:r>
            <a:r>
              <a:rPr lang="en-US" b="1" u="sng">
                <a:solidFill>
                  <a:schemeClr val="tx1">
                    <a:lumMod val="85000"/>
                  </a:schemeClr>
                </a:solidFill>
              </a:rPr>
              <a:t>HSA under CDHP</a:t>
            </a:r>
            <a:r>
              <a:rPr lang="en-US">
                <a:solidFill>
                  <a:schemeClr val="tx1">
                    <a:lumMod val="85000"/>
                  </a:schemeClr>
                </a:solidFill>
              </a:rPr>
              <a:t>, turn in your Optum form to HR by </a:t>
            </a:r>
            <a:r>
              <a:rPr lang="en-US" b="1" u="sng">
                <a:solidFill>
                  <a:schemeClr val="tx1">
                    <a:lumMod val="85000"/>
                  </a:schemeClr>
                </a:solidFill>
              </a:rPr>
              <a:t>August 30, 2024</a:t>
            </a:r>
            <a:endParaRPr lang="en-US">
              <a:solidFill>
                <a:schemeClr val="tx1">
                  <a:lumMod val="85000"/>
                </a:schemeClr>
              </a:solidFill>
            </a:endParaRPr>
          </a:p>
          <a:p>
            <a:pPr marL="380990" indent="-380990">
              <a:lnSpc>
                <a:spcPct val="120000"/>
              </a:lnSpc>
              <a:buClr>
                <a:schemeClr val="tx1"/>
              </a:buClr>
              <a:buFont typeface="Arial" panose="020B0604020202020204" pitchFamily="34" charset="0"/>
              <a:buChar char="•"/>
              <a:defRPr/>
            </a:pPr>
            <a:endParaRPr lang="en-US">
              <a:solidFill>
                <a:schemeClr val="tx1">
                  <a:lumMod val="85000"/>
                </a:schemeClr>
              </a:solidFill>
            </a:endParaRPr>
          </a:p>
          <a:p>
            <a:pPr marL="380990" indent="-380990">
              <a:lnSpc>
                <a:spcPct val="120000"/>
              </a:lnSpc>
              <a:buClr>
                <a:schemeClr val="tx1"/>
              </a:buClr>
              <a:buFont typeface="Arial" panose="020B0604020202020204" pitchFamily="34" charset="0"/>
              <a:buChar char="•"/>
              <a:defRPr/>
            </a:pPr>
            <a:r>
              <a:rPr lang="en-US">
                <a:solidFill>
                  <a:schemeClr val="tx1">
                    <a:lumMod val="85000"/>
                  </a:schemeClr>
                </a:solidFill>
              </a:rPr>
              <a:t>If you add/increase your </a:t>
            </a:r>
            <a:r>
              <a:rPr lang="en-US" b="1">
                <a:solidFill>
                  <a:schemeClr val="tx1">
                    <a:lumMod val="85000"/>
                  </a:schemeClr>
                </a:solidFill>
              </a:rPr>
              <a:t>Disability or Life insurance</a:t>
            </a:r>
            <a:r>
              <a:rPr lang="en-US">
                <a:solidFill>
                  <a:schemeClr val="tx1">
                    <a:lumMod val="85000"/>
                  </a:schemeClr>
                </a:solidFill>
              </a:rPr>
              <a:t>, make an appointment with Benefits to review and turn in your Evidence of Insurability to HR by </a:t>
            </a:r>
            <a:r>
              <a:rPr lang="en-US" b="1" u="sng">
                <a:solidFill>
                  <a:schemeClr val="tx1">
                    <a:lumMod val="85000"/>
                  </a:schemeClr>
                </a:solidFill>
              </a:rPr>
              <a:t>August 30, 2024.</a:t>
            </a:r>
            <a:br>
              <a:rPr lang="en-US" b="1" u="sng">
                <a:solidFill>
                  <a:schemeClr val="tx1">
                    <a:lumMod val="85000"/>
                  </a:schemeClr>
                </a:solidFill>
              </a:rPr>
            </a:br>
            <a:endParaRPr lang="en-US">
              <a:solidFill>
                <a:schemeClr val="tx1">
                  <a:lumMod val="85000"/>
                </a:schemeClr>
              </a:solidFill>
            </a:endParaRPr>
          </a:p>
          <a:p>
            <a:pPr marL="403858" indent="-342900" algn="ctr">
              <a:lnSpc>
                <a:spcPct val="120000"/>
              </a:lnSpc>
              <a:buClr>
                <a:schemeClr val="tx1"/>
              </a:buClr>
              <a:buFont typeface="Arial" panose="020B0604020202020204" pitchFamily="34" charset="0"/>
              <a:buChar char="•"/>
              <a:defRPr/>
            </a:pPr>
            <a:r>
              <a:rPr lang="en-US" sz="2400" b="1" u="sng">
                <a:solidFill>
                  <a:schemeClr val="tx1">
                    <a:lumMod val="85000"/>
                  </a:schemeClr>
                </a:solidFill>
              </a:rPr>
              <a:t>Enrollment is ONLY open August 12 to August 23 </a:t>
            </a:r>
          </a:p>
          <a:p>
            <a:pPr marL="60958" algn="ctr">
              <a:lnSpc>
                <a:spcPct val="120000"/>
              </a:lnSpc>
              <a:buClr>
                <a:schemeClr val="tx1"/>
              </a:buClr>
              <a:defRPr/>
            </a:pPr>
            <a:r>
              <a:rPr lang="en-US" sz="2400" b="1" u="sng">
                <a:solidFill>
                  <a:schemeClr val="tx1">
                    <a:lumMod val="85000"/>
                  </a:schemeClr>
                </a:solidFill>
              </a:rPr>
              <a:t>for you to make selections</a:t>
            </a:r>
          </a:p>
          <a:p>
            <a:pPr marL="441949" indent="-380990">
              <a:lnSpc>
                <a:spcPct val="120000"/>
              </a:lnSpc>
              <a:buClr>
                <a:schemeClr val="tx1"/>
              </a:buClr>
              <a:buFont typeface="Arial" panose="020B0604020202020204" pitchFamily="34" charset="0"/>
              <a:buChar char="•"/>
              <a:defRPr/>
            </a:pPr>
            <a:endParaRPr lang="en-US" sz="1200" b="1" u="sng">
              <a:solidFill>
                <a:schemeClr val="tx1">
                  <a:lumMod val="85000"/>
                </a:schemeClr>
              </a:solidFill>
            </a:endParaRPr>
          </a:p>
          <a:p>
            <a:pPr marL="380990" indent="-380990">
              <a:lnSpc>
                <a:spcPct val="120000"/>
              </a:lnSpc>
              <a:buClr>
                <a:schemeClr val="tx1"/>
              </a:buClr>
              <a:buFont typeface="Arial" panose="020B0604020202020204" pitchFamily="34" charset="0"/>
              <a:buChar char="•"/>
              <a:defRPr/>
            </a:pPr>
            <a:r>
              <a:rPr lang="en-US">
                <a:solidFill>
                  <a:schemeClr val="tx1">
                    <a:lumMod val="85000"/>
                  </a:schemeClr>
                </a:solidFill>
              </a:rPr>
              <a:t>Otherwise, you may only make changes during the year within 30 days of a </a:t>
            </a:r>
            <a:r>
              <a:rPr lang="en-US" b="1" u="sng">
                <a:solidFill>
                  <a:schemeClr val="tx1">
                    <a:lumMod val="85000"/>
                  </a:schemeClr>
                </a:solidFill>
              </a:rPr>
              <a:t>qualifying event.</a:t>
            </a:r>
            <a:br>
              <a:rPr lang="en-US" b="1" u="sng">
                <a:solidFill>
                  <a:schemeClr val="tx1">
                    <a:lumMod val="85000"/>
                  </a:schemeClr>
                </a:solidFill>
              </a:rPr>
            </a:br>
            <a:r>
              <a:rPr lang="en-US">
                <a:solidFill>
                  <a:schemeClr val="tx1">
                    <a:lumMod val="85000"/>
                  </a:schemeClr>
                </a:solidFill>
              </a:rPr>
              <a:t>Examples: Marriage, Divorce, Birth of a child, Spouse changes employment</a:t>
            </a:r>
            <a:endParaRPr lang="en-US" b="1" u="sng">
              <a:solidFill>
                <a:schemeClr val="tx1">
                  <a:lumMod val="85000"/>
                </a:schemeClr>
              </a:solidFill>
            </a:endParaRPr>
          </a:p>
        </p:txBody>
      </p:sp>
    </p:spTree>
    <p:extLst>
      <p:ext uri="{BB962C8B-B14F-4D97-AF65-F5344CB8AC3E}">
        <p14:creationId xmlns:p14="http://schemas.microsoft.com/office/powerpoint/2010/main" val="420576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2181233" y="460909"/>
            <a:ext cx="8106111" cy="1021600"/>
          </a:xfrm>
          <a:prstGeom prst="rect">
            <a:avLst/>
          </a:prstGeom>
        </p:spPr>
        <p:txBody>
          <a:bodyPr spcFirstLastPara="1" vert="horz" wrap="square" lIns="121900" tIns="121900" rIns="121900" bIns="121900" rtlCol="0" anchor="ctr" anchorCtr="0">
            <a:noAutofit/>
          </a:bodyPr>
          <a:lstStyle/>
          <a:p>
            <a:pPr lvl="0"/>
            <a:r>
              <a:rPr lang="en-US" sz="4267" b="1">
                <a:solidFill>
                  <a:srgbClr val="F68C1E"/>
                </a:solidFill>
                <a:latin typeface="Roboto Condensed"/>
                <a:ea typeface="+mn-ea"/>
                <a:cs typeface="+mn-cs"/>
              </a:rPr>
              <a:t>What is Open Enrollment?</a:t>
            </a:r>
          </a:p>
        </p:txBody>
      </p:sp>
      <p:sp>
        <p:nvSpPr>
          <p:cNvPr id="193" name="Shape 193"/>
          <p:cNvSpPr txBox="1">
            <a:spLocks noGrp="1"/>
          </p:cNvSpPr>
          <p:nvPr>
            <p:ph type="body" idx="1"/>
          </p:nvPr>
        </p:nvSpPr>
        <p:spPr>
          <a:xfrm>
            <a:off x="1123396" y="1638510"/>
            <a:ext cx="10221783" cy="4203490"/>
          </a:xfrm>
          <a:prstGeom prst="rect">
            <a:avLst/>
          </a:prstGeom>
        </p:spPr>
        <p:txBody>
          <a:bodyPr spcFirstLastPara="1" vert="horz" wrap="square" lIns="121900" tIns="121900" rIns="121900" bIns="121900" rtlCol="0" anchor="t" anchorCtr="0">
            <a:noAutofit/>
          </a:bodyPr>
          <a:lstStyle/>
          <a:p>
            <a:pPr marL="135464" indent="0">
              <a:buClr>
                <a:srgbClr val="002060"/>
              </a:buClr>
              <a:buNone/>
            </a:pPr>
            <a:r>
              <a:rPr lang="en-US">
                <a:solidFill>
                  <a:schemeClr val="tx1">
                    <a:lumMod val="85000"/>
                  </a:schemeClr>
                </a:solidFill>
              </a:rPr>
              <a:t>This is your opportunity to make plan changes, without needing a qualifying event</a:t>
            </a:r>
          </a:p>
          <a:p>
            <a:pPr>
              <a:buClr>
                <a:srgbClr val="002060"/>
              </a:buClr>
              <a:buFont typeface="Wingdings" panose="05000000000000000000" pitchFamily="2" charset="2"/>
              <a:buChar char="Ø"/>
            </a:pPr>
            <a:endParaRPr lang="en-US">
              <a:solidFill>
                <a:schemeClr val="tx1">
                  <a:lumMod val="85000"/>
                </a:schemeClr>
              </a:solidFill>
            </a:endParaRPr>
          </a:p>
          <a:p>
            <a:pPr marL="135464" indent="0">
              <a:buClr>
                <a:srgbClr val="002060"/>
              </a:buClr>
              <a:buNone/>
            </a:pPr>
            <a:r>
              <a:rPr lang="en-US">
                <a:solidFill>
                  <a:schemeClr val="tx1">
                    <a:lumMod val="85000"/>
                  </a:schemeClr>
                </a:solidFill>
              </a:rPr>
              <a:t>You can Add/Drop/Change Medical, Dental, Vision, and all other supplemental benefits or Add/Drop Dependents</a:t>
            </a:r>
          </a:p>
          <a:p>
            <a:pPr>
              <a:buClr>
                <a:srgbClr val="002060"/>
              </a:buClr>
              <a:buFont typeface="Wingdings" panose="05000000000000000000" pitchFamily="2" charset="2"/>
              <a:buChar char="Ø"/>
            </a:pPr>
            <a:endParaRPr lang="en-US">
              <a:solidFill>
                <a:schemeClr val="tx1">
                  <a:lumMod val="85000"/>
                </a:schemeClr>
              </a:solidFill>
            </a:endParaRPr>
          </a:p>
          <a:p>
            <a:pPr marL="135464" indent="0">
              <a:buClr>
                <a:srgbClr val="002060"/>
              </a:buClr>
              <a:buNone/>
            </a:pPr>
            <a:r>
              <a:rPr lang="en-US">
                <a:solidFill>
                  <a:schemeClr val="tx1">
                    <a:lumMod val="85000"/>
                  </a:schemeClr>
                </a:solidFill>
              </a:rPr>
              <a:t>This is also a good time to review your personal information such as your current address, phone number and beneficiaries</a:t>
            </a:r>
          </a:p>
          <a:p>
            <a:pPr marL="135464" indent="0">
              <a:buClr>
                <a:srgbClr val="002060"/>
              </a:buClr>
              <a:buNone/>
            </a:pPr>
            <a:endParaRPr lang="en-US">
              <a:solidFill>
                <a:schemeClr val="tx1">
                  <a:lumMod val="85000"/>
                </a:schemeClr>
              </a:solidFill>
            </a:endParaRPr>
          </a:p>
          <a:p>
            <a:pPr marL="135464" indent="0">
              <a:buClr>
                <a:srgbClr val="002060"/>
              </a:buClr>
              <a:buNone/>
            </a:pPr>
            <a:r>
              <a:rPr lang="en-US">
                <a:solidFill>
                  <a:schemeClr val="tx1">
                    <a:lumMod val="85000"/>
                  </a:schemeClr>
                </a:solidFill>
              </a:rPr>
              <a:t>All supporting documents due by August 30, 2024.</a:t>
            </a:r>
          </a:p>
          <a:p>
            <a:pPr>
              <a:buClr>
                <a:srgbClr val="002060"/>
              </a:buClr>
              <a:buFont typeface="Wingdings" panose="05000000000000000000" pitchFamily="2" charset="2"/>
              <a:buChar char="Ø"/>
            </a:pPr>
            <a:endParaRPr lang="en-US">
              <a:solidFill>
                <a:schemeClr val="tx1"/>
              </a:solidFill>
              <a:latin typeface="Georgia" panose="02040502050405020303" pitchFamily="18" charset="0"/>
            </a:endParaRPr>
          </a:p>
          <a:p>
            <a:pPr marL="0" indent="0">
              <a:spcAft>
                <a:spcPts val="1333"/>
              </a:spcAft>
              <a:buNone/>
            </a:pPr>
            <a:endParaRPr/>
          </a:p>
        </p:txBody>
      </p:sp>
      <p:pic>
        <p:nvPicPr>
          <p:cNvPr id="3" name="Audio 2">
            <a:hlinkClick r:id="" action="ppaction://media"/>
            <a:extLst>
              <a:ext uri="{FF2B5EF4-FFF2-40B4-BE49-F238E27FC236}">
                <a16:creationId xmlns:a16="http://schemas.microsoft.com/office/drawing/2014/main" id="{88717CDD-65DA-A5E8-8335-D9AAA7986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0" y="5842000"/>
            <a:ext cx="812800" cy="8128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815A829E-8DEB-4C8E-A97C-92DD35558B86}"/>
              </a:ext>
            </a:extLst>
          </p:cNvPr>
          <p:cNvPicPr>
            <a:picLocks noChangeAspect="1"/>
          </p:cNvPicPr>
          <p:nvPr/>
        </p:nvPicPr>
        <p:blipFill>
          <a:blip r:embed="rId6"/>
          <a:stretch>
            <a:fillRect/>
          </a:stretch>
        </p:blipFill>
        <p:spPr>
          <a:xfrm>
            <a:off x="10427516" y="5998001"/>
            <a:ext cx="1605679" cy="684339"/>
          </a:xfrm>
          <a:prstGeom prst="rect">
            <a:avLst/>
          </a:prstGeom>
        </p:spPr>
      </p:pic>
    </p:spTree>
  </p:cSld>
  <p:clrMapOvr>
    <a:masterClrMapping/>
  </p:clrMapOvr>
  <p:transition advTm="16495">
    <p:fade thruBlk="1"/>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p:nvPr>
        </p:nvSpPr>
        <p:spPr>
          <a:xfrm>
            <a:off x="0" y="523433"/>
            <a:ext cx="12191999" cy="1021600"/>
          </a:xfrm>
        </p:spPr>
        <p:txBody>
          <a:bodyPr>
            <a:normAutofit/>
          </a:bodyPr>
          <a:lstStyle/>
          <a:p>
            <a:r>
              <a:rPr lang="en-US" sz="4267" b="1">
                <a:solidFill>
                  <a:srgbClr val="F68C1E"/>
                </a:solidFill>
                <a:latin typeface="Roboto Condensed"/>
                <a:ea typeface="+mn-ea"/>
                <a:cs typeface="+mn-cs"/>
              </a:rPr>
              <a:t>                        Dates to Remember…</a:t>
            </a:r>
          </a:p>
        </p:txBody>
      </p:sp>
      <p:sp>
        <p:nvSpPr>
          <p:cNvPr id="3" name="Text Placeholder 2">
            <a:extLst>
              <a:ext uri="{FF2B5EF4-FFF2-40B4-BE49-F238E27FC236}">
                <a16:creationId xmlns:a16="http://schemas.microsoft.com/office/drawing/2014/main" id="{7FB8AFCE-8BF1-4F32-91D2-CC42D1831B0D}"/>
              </a:ext>
            </a:extLst>
          </p:cNvPr>
          <p:cNvSpPr>
            <a:spLocks noGrp="1"/>
          </p:cNvSpPr>
          <p:nvPr>
            <p:ph type="body" idx="1"/>
          </p:nvPr>
        </p:nvSpPr>
        <p:spPr>
          <a:xfrm>
            <a:off x="1339122" y="1420427"/>
            <a:ext cx="8408901" cy="4739672"/>
          </a:xfrm>
        </p:spPr>
        <p:txBody>
          <a:bodyPr/>
          <a:lstStyle/>
          <a:p>
            <a:pPr indent="-474121">
              <a:buClr>
                <a:schemeClr val="tx1">
                  <a:lumMod val="85000"/>
                </a:schemeClr>
              </a:buClr>
              <a:buSzPts val="2000"/>
              <a:buFont typeface="Arial" panose="020B0604020202020204" pitchFamily="34" charset="0"/>
              <a:buChar char="•"/>
            </a:pPr>
            <a:r>
              <a:rPr lang="en-US" sz="2667">
                <a:solidFill>
                  <a:schemeClr val="tx1">
                    <a:lumMod val="85000"/>
                  </a:schemeClr>
                </a:solidFill>
              </a:rPr>
              <a:t>You must select your benefits online between:</a:t>
            </a:r>
          </a:p>
          <a:p>
            <a:pPr lvl="1" indent="-474121">
              <a:spcBef>
                <a:spcPts val="800"/>
              </a:spcBef>
              <a:buClr>
                <a:schemeClr val="tx1">
                  <a:lumMod val="85000"/>
                </a:schemeClr>
              </a:buClr>
              <a:buSzPts val="2000"/>
              <a:buFont typeface="Arial" panose="020B0604020202020204" pitchFamily="34" charset="0"/>
              <a:buChar char="•"/>
            </a:pPr>
            <a:r>
              <a:rPr lang="en-US" sz="2667">
                <a:solidFill>
                  <a:schemeClr val="tx1">
                    <a:lumMod val="85000"/>
                  </a:schemeClr>
                </a:solidFill>
              </a:rPr>
              <a:t> </a:t>
            </a:r>
            <a:r>
              <a:rPr lang="en-US" sz="2667" b="1">
                <a:solidFill>
                  <a:schemeClr val="tx1">
                    <a:lumMod val="85000"/>
                  </a:schemeClr>
                </a:solidFill>
              </a:rPr>
              <a:t>August 12, 2024 and August 23, 2024</a:t>
            </a:r>
          </a:p>
          <a:p>
            <a:pPr indent="-474121">
              <a:buClr>
                <a:schemeClr val="tx1">
                  <a:lumMod val="85000"/>
                </a:schemeClr>
              </a:buClr>
              <a:buSzPts val="2000"/>
              <a:buFont typeface="Arial" panose="020B0604020202020204" pitchFamily="34" charset="0"/>
              <a:buChar char="•"/>
            </a:pPr>
            <a:r>
              <a:rPr lang="en-US" sz="2667">
                <a:solidFill>
                  <a:schemeClr val="tx1">
                    <a:lumMod val="85000"/>
                  </a:schemeClr>
                </a:solidFill>
              </a:rPr>
              <a:t>New changes effective:</a:t>
            </a:r>
          </a:p>
          <a:p>
            <a:pPr lvl="1" indent="-474121">
              <a:spcBef>
                <a:spcPts val="800"/>
              </a:spcBef>
              <a:buClr>
                <a:schemeClr val="tx1">
                  <a:lumMod val="85000"/>
                </a:schemeClr>
              </a:buClr>
              <a:buSzPts val="2000"/>
              <a:buFont typeface="Arial" panose="020B0604020202020204" pitchFamily="34" charset="0"/>
              <a:buChar char="•"/>
            </a:pPr>
            <a:r>
              <a:rPr lang="en-US" sz="2667" b="1">
                <a:solidFill>
                  <a:schemeClr val="tx1">
                    <a:lumMod val="85000"/>
                  </a:schemeClr>
                </a:solidFill>
              </a:rPr>
              <a:t>October 1, 2024</a:t>
            </a:r>
          </a:p>
          <a:p>
            <a:pPr indent="-474121">
              <a:buClr>
                <a:schemeClr val="tx1">
                  <a:lumMod val="85000"/>
                </a:schemeClr>
              </a:buClr>
              <a:buSzPts val="2000"/>
              <a:buFont typeface="Arial" panose="020B0604020202020204" pitchFamily="34" charset="0"/>
              <a:buChar char="•"/>
            </a:pPr>
            <a:r>
              <a:rPr lang="en-US" sz="2667">
                <a:solidFill>
                  <a:schemeClr val="tx1">
                    <a:lumMod val="85000"/>
                  </a:schemeClr>
                </a:solidFill>
              </a:rPr>
              <a:t>New deductions on payroll check dated: 	</a:t>
            </a:r>
          </a:p>
          <a:p>
            <a:pPr lvl="1" indent="-474121">
              <a:spcBef>
                <a:spcPts val="800"/>
              </a:spcBef>
              <a:buClr>
                <a:schemeClr val="tx1">
                  <a:lumMod val="85000"/>
                </a:schemeClr>
              </a:buClr>
              <a:buSzPts val="2000"/>
              <a:buFont typeface="Arial" panose="020B0604020202020204" pitchFamily="34" charset="0"/>
              <a:buChar char="•"/>
            </a:pPr>
            <a:r>
              <a:rPr lang="en-US" sz="2667" b="1">
                <a:solidFill>
                  <a:schemeClr val="tx1">
                    <a:lumMod val="85000"/>
                  </a:schemeClr>
                </a:solidFill>
              </a:rPr>
              <a:t>October 11, 2024</a:t>
            </a:r>
          </a:p>
          <a:p>
            <a:pPr marL="101598" indent="0">
              <a:buNone/>
            </a:pPr>
            <a:endParaRPr lang="en-US"/>
          </a:p>
        </p:txBody>
      </p:sp>
      <p:pic>
        <p:nvPicPr>
          <p:cNvPr id="5" name="Picture 4" descr="Text&#10;&#10;Description automatically generated with medium confidence">
            <a:extLst>
              <a:ext uri="{FF2B5EF4-FFF2-40B4-BE49-F238E27FC236}">
                <a16:creationId xmlns:a16="http://schemas.microsoft.com/office/drawing/2014/main" id="{BC4B0445-ED53-42CC-AE0D-1291E7EA9FD3}"/>
              </a:ext>
            </a:extLst>
          </p:cNvPr>
          <p:cNvPicPr>
            <a:picLocks noChangeAspect="1"/>
          </p:cNvPicPr>
          <p:nvPr/>
        </p:nvPicPr>
        <p:blipFill>
          <a:blip r:embed="rId3"/>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21669844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C81E-CC1B-477A-9640-0AA1B986E203}"/>
              </a:ext>
            </a:extLst>
          </p:cNvPr>
          <p:cNvSpPr>
            <a:spLocks noGrp="1"/>
          </p:cNvSpPr>
          <p:nvPr>
            <p:ph type="title" idx="4294967295"/>
          </p:nvPr>
        </p:nvSpPr>
        <p:spPr>
          <a:xfrm>
            <a:off x="0" y="2311400"/>
            <a:ext cx="12192000" cy="989013"/>
          </a:xfrm>
        </p:spPr>
        <p:txBody>
          <a:bodyPr>
            <a:normAutofit/>
          </a:bodyPr>
          <a:lstStyle/>
          <a:p>
            <a:pPr algn="ctr"/>
            <a:r>
              <a:rPr lang="en-US" sz="6000" b="1">
                <a:solidFill>
                  <a:srgbClr val="F68C1E"/>
                </a:solidFill>
                <a:latin typeface="Roboto Condensed"/>
                <a:ea typeface="+mn-ea"/>
                <a:cs typeface="+mn-cs"/>
              </a:rPr>
              <a:t>What’s changing in October?</a:t>
            </a:r>
          </a:p>
        </p:txBody>
      </p:sp>
      <p:pic>
        <p:nvPicPr>
          <p:cNvPr id="5" name="Picture 4" descr="Text&#10;&#10;Description automatically generated with medium confidence">
            <a:extLst>
              <a:ext uri="{FF2B5EF4-FFF2-40B4-BE49-F238E27FC236}">
                <a16:creationId xmlns:a16="http://schemas.microsoft.com/office/drawing/2014/main" id="{2C2F0DAC-037B-43A7-BA7D-B0BA05F7EDE9}"/>
              </a:ext>
            </a:extLst>
          </p:cNvPr>
          <p:cNvPicPr>
            <a:picLocks noChangeAspect="1"/>
          </p:cNvPicPr>
          <p:nvPr/>
        </p:nvPicPr>
        <p:blipFill>
          <a:blip r:embed="rId3"/>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22204008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7F6FC36-838A-3E20-86EC-24F904D0B059}"/>
              </a:ext>
            </a:extLst>
          </p:cNvPr>
          <p:cNvSpPr>
            <a:spLocks noGrp="1"/>
          </p:cNvSpPr>
          <p:nvPr>
            <p:ph type="title"/>
          </p:nvPr>
        </p:nvSpPr>
        <p:spPr/>
        <p:txBody>
          <a:bodyPr>
            <a:noAutofit/>
          </a:bodyPr>
          <a:lstStyle/>
          <a:p>
            <a:pPr algn="ctr"/>
            <a:r>
              <a:rPr lang="en-US" sz="4800" b="1">
                <a:solidFill>
                  <a:srgbClr val="F68C1E"/>
                </a:solidFill>
                <a:latin typeface="Roboto Condensed"/>
              </a:rPr>
              <a:t>PLAN CHANGES</a:t>
            </a:r>
            <a:br>
              <a:rPr lang="en-US" sz="3600" b="1">
                <a:solidFill>
                  <a:srgbClr val="F68C1E"/>
                </a:solidFill>
                <a:latin typeface="Roboto Condensed"/>
              </a:rPr>
            </a:br>
            <a:endParaRPr lang="en-US" sz="3600"/>
          </a:p>
        </p:txBody>
      </p:sp>
      <p:sp>
        <p:nvSpPr>
          <p:cNvPr id="18" name="Content Placeholder 17">
            <a:extLst>
              <a:ext uri="{FF2B5EF4-FFF2-40B4-BE49-F238E27FC236}">
                <a16:creationId xmlns:a16="http://schemas.microsoft.com/office/drawing/2014/main" id="{7956D5CE-7A2A-2FF7-1821-7DB846129B95}"/>
              </a:ext>
            </a:extLst>
          </p:cNvPr>
          <p:cNvSpPr>
            <a:spLocks noGrp="1"/>
          </p:cNvSpPr>
          <p:nvPr>
            <p:ph idx="1"/>
          </p:nvPr>
        </p:nvSpPr>
        <p:spPr>
          <a:xfrm>
            <a:off x="1402621" y="2015732"/>
            <a:ext cx="9652233" cy="3837473"/>
          </a:xfrm>
        </p:spPr>
        <p:txBody>
          <a:bodyPr/>
          <a:lstStyle/>
          <a:p>
            <a:pPr marL="0" lvl="6" indent="0" algn="ctr">
              <a:spcBef>
                <a:spcPts val="1000"/>
              </a:spcBef>
              <a:buNone/>
            </a:pPr>
            <a:r>
              <a:rPr lang="en-US" sz="3200" b="1" err="1">
                <a:solidFill>
                  <a:schemeClr val="tx1">
                    <a:lumMod val="85000"/>
                  </a:schemeClr>
                </a:solidFill>
              </a:rPr>
              <a:t>Citicare</a:t>
            </a:r>
            <a:r>
              <a:rPr lang="en-US" sz="3200" b="1">
                <a:solidFill>
                  <a:schemeClr val="tx1">
                    <a:lumMod val="85000"/>
                  </a:schemeClr>
                </a:solidFill>
              </a:rPr>
              <a:t> Value Plan</a:t>
            </a:r>
          </a:p>
          <a:p>
            <a:pPr algn="ctr"/>
            <a:r>
              <a:rPr lang="en-US">
                <a:solidFill>
                  <a:schemeClr val="tx1">
                    <a:lumMod val="85000"/>
                  </a:schemeClr>
                </a:solidFill>
              </a:rPr>
              <a:t>Increase in Employee Contribution</a:t>
            </a:r>
          </a:p>
          <a:p>
            <a:pPr marL="0" indent="0">
              <a:buNone/>
            </a:pPr>
            <a:endParaRPr lang="en-US">
              <a:solidFill>
                <a:schemeClr val="tx1">
                  <a:lumMod val="85000"/>
                </a:schemeClr>
              </a:solidFill>
            </a:endParaRPr>
          </a:p>
          <a:p>
            <a:pPr marL="0" lvl="6" indent="0" algn="ctr">
              <a:spcBef>
                <a:spcPts val="1000"/>
              </a:spcBef>
              <a:buNone/>
            </a:pPr>
            <a:r>
              <a:rPr lang="en-US" sz="3200" b="1" err="1">
                <a:solidFill>
                  <a:schemeClr val="tx1">
                    <a:lumMod val="85000"/>
                  </a:schemeClr>
                </a:solidFill>
              </a:rPr>
              <a:t>Citicare</a:t>
            </a:r>
            <a:r>
              <a:rPr lang="en-US" sz="3200" b="1">
                <a:solidFill>
                  <a:schemeClr val="tx1">
                    <a:lumMod val="85000"/>
                  </a:schemeClr>
                </a:solidFill>
              </a:rPr>
              <a:t> CDHP</a:t>
            </a:r>
          </a:p>
          <a:p>
            <a:pPr algn="ctr"/>
            <a:r>
              <a:rPr lang="en-US">
                <a:solidFill>
                  <a:schemeClr val="tx1">
                    <a:lumMod val="85000"/>
                  </a:schemeClr>
                </a:solidFill>
              </a:rPr>
              <a:t>Slight increase to deductible amount due to IRS Regulations</a:t>
            </a:r>
          </a:p>
          <a:p>
            <a:pPr marL="0" indent="0">
              <a:buNone/>
            </a:pPr>
            <a:endParaRPr lang="en-US"/>
          </a:p>
        </p:txBody>
      </p:sp>
      <p:sp>
        <p:nvSpPr>
          <p:cNvPr id="2" name="Slide Number Placeholder 1">
            <a:extLst>
              <a:ext uri="{FF2B5EF4-FFF2-40B4-BE49-F238E27FC236}">
                <a16:creationId xmlns:a16="http://schemas.microsoft.com/office/drawing/2014/main" id="{1A67CEDF-BC59-4ACD-B3FF-32A8403272B7}"/>
              </a:ext>
            </a:extLst>
          </p:cNvPr>
          <p:cNvSpPr>
            <a:spLocks noGrp="1"/>
          </p:cNvSpPr>
          <p:nvPr>
            <p:ph type="sldNum" sz="quarter" idx="12"/>
          </p:nvPr>
        </p:nvSpPr>
        <p:spPr/>
        <p:txBody>
          <a:bodyPr/>
          <a:lstStyle/>
          <a:p>
            <a:fld id="{00000000-1234-1234-1234-123412341234}" type="slidenum">
              <a:rPr lang="en" smtClean="0"/>
              <a:pPr/>
              <a:t>7</a:t>
            </a:fld>
            <a:endParaRPr lang="en"/>
          </a:p>
        </p:txBody>
      </p:sp>
      <p:sp>
        <p:nvSpPr>
          <p:cNvPr id="3" name="Rectangle 2">
            <a:extLst>
              <a:ext uri="{FF2B5EF4-FFF2-40B4-BE49-F238E27FC236}">
                <a16:creationId xmlns:a16="http://schemas.microsoft.com/office/drawing/2014/main" id="{E93F2C89-4C04-4A2F-9B5F-4292DA26910E}"/>
              </a:ext>
            </a:extLst>
          </p:cNvPr>
          <p:cNvSpPr/>
          <p:nvPr/>
        </p:nvSpPr>
        <p:spPr>
          <a:xfrm>
            <a:off x="135938" y="1432986"/>
            <a:ext cx="11739716" cy="830997"/>
          </a:xfrm>
          <a:prstGeom prst="rect">
            <a:avLst/>
          </a:prstGeom>
        </p:spPr>
        <p:txBody>
          <a:bodyPr wrap="square">
            <a:spAutoFit/>
          </a:bodyPr>
          <a:lstStyle/>
          <a:p>
            <a:pPr>
              <a:buClrTx/>
            </a:pPr>
            <a:endParaRPr lang="en-US" sz="2400"/>
          </a:p>
          <a:p>
            <a:pPr>
              <a:buClrTx/>
              <a:buFont typeface="Wingdings" panose="05000000000000000000" pitchFamily="2" charset="2"/>
              <a:buChar char="Ø"/>
            </a:pPr>
            <a:endParaRPr lang="en-US" sz="2400" i="1">
              <a:latin typeface="Georgia" panose="02040502050405020303" pitchFamily="18" charset="0"/>
            </a:endParaRPr>
          </a:p>
        </p:txBody>
      </p:sp>
      <p:sp>
        <p:nvSpPr>
          <p:cNvPr id="6" name="Rectangle 5">
            <a:extLst>
              <a:ext uri="{FF2B5EF4-FFF2-40B4-BE49-F238E27FC236}">
                <a16:creationId xmlns:a16="http://schemas.microsoft.com/office/drawing/2014/main" id="{2D3D9BE6-04FD-45CE-AB2A-3F28417B17B7}"/>
              </a:ext>
            </a:extLst>
          </p:cNvPr>
          <p:cNvSpPr/>
          <p:nvPr/>
        </p:nvSpPr>
        <p:spPr>
          <a:xfrm>
            <a:off x="822911" y="1781800"/>
            <a:ext cx="5147224" cy="2082558"/>
          </a:xfrm>
          <a:prstGeom prst="rect">
            <a:avLst/>
          </a:prstGeom>
        </p:spPr>
        <p:txBody>
          <a:bodyPr wrap="square">
            <a:spAutoFit/>
          </a:bodyPr>
          <a:lstStyle/>
          <a:p>
            <a:pPr marL="380990" indent="-380990">
              <a:buSzPts val="2000"/>
              <a:buFont typeface="Wingdings" panose="05000000000000000000" pitchFamily="2" charset="2"/>
              <a:buChar char="Ø"/>
            </a:pPr>
            <a:endParaRPr lang="en-US">
              <a:latin typeface="Georgia" panose="02040502050405020303" pitchFamily="18" charset="0"/>
            </a:endParaRPr>
          </a:p>
          <a:p>
            <a:pPr marL="380990" lvl="1" indent="-380990">
              <a:buSzPts val="2000"/>
              <a:buFont typeface="Wingdings" panose="05000000000000000000" pitchFamily="2" charset="2"/>
              <a:buChar char="Ø"/>
            </a:pPr>
            <a:endParaRPr lang="en-US">
              <a:latin typeface="Euphemia" panose="020B0503040102020104" pitchFamily="34" charset="0"/>
            </a:endParaRPr>
          </a:p>
          <a:p>
            <a:pPr marL="380990" lvl="1" indent="-380990">
              <a:buSzPts val="2000"/>
              <a:buFont typeface="Wingdings" panose="05000000000000000000" pitchFamily="2" charset="2"/>
              <a:buChar char="Ø"/>
            </a:pPr>
            <a:endParaRPr lang="en-US" sz="2133">
              <a:latin typeface="Georgia" panose="02040502050405020303" pitchFamily="18" charset="0"/>
            </a:endParaRPr>
          </a:p>
          <a:p>
            <a:pPr marL="0" lvl="1">
              <a:buSzPts val="2000"/>
            </a:pPr>
            <a:endParaRPr lang="en-US" sz="2133">
              <a:latin typeface="Georgia" panose="02040502050405020303" pitchFamily="18" charset="0"/>
            </a:endParaRPr>
          </a:p>
          <a:p>
            <a:pPr marL="0" lvl="1">
              <a:buSzPts val="2000"/>
            </a:pPr>
            <a:endParaRPr lang="en-US" sz="2133">
              <a:latin typeface="Georgia" panose="02040502050405020303" pitchFamily="18" charset="0"/>
            </a:endParaRPr>
          </a:p>
          <a:p>
            <a:pPr lvl="1">
              <a:buClrTx/>
              <a:buSzPts val="2000"/>
            </a:pPr>
            <a:endParaRPr lang="en-US" sz="1467">
              <a:latin typeface="Georgia" panose="02040502050405020303" pitchFamily="18" charset="0"/>
            </a:endParaRPr>
          </a:p>
          <a:p>
            <a:pPr>
              <a:buClrTx/>
              <a:buSzPts val="2000"/>
            </a:pPr>
            <a:endParaRPr lang="en-US" sz="1467">
              <a:latin typeface="Georgia" panose="02040502050405020303" pitchFamily="18" charset="0"/>
            </a:endParaRPr>
          </a:p>
        </p:txBody>
      </p:sp>
      <p:pic>
        <p:nvPicPr>
          <p:cNvPr id="7" name="Picture 6">
            <a:extLst>
              <a:ext uri="{FF2B5EF4-FFF2-40B4-BE49-F238E27FC236}">
                <a16:creationId xmlns:a16="http://schemas.microsoft.com/office/drawing/2014/main" id="{BF0233A2-1761-4E62-9D4F-ADAE19DE2279}"/>
              </a:ext>
            </a:extLst>
          </p:cNvPr>
          <p:cNvPicPr>
            <a:picLocks noChangeAspect="1"/>
          </p:cNvPicPr>
          <p:nvPr/>
        </p:nvPicPr>
        <p:blipFill>
          <a:blip r:embed="rId3"/>
          <a:stretch>
            <a:fillRect/>
          </a:stretch>
        </p:blipFill>
        <p:spPr>
          <a:xfrm>
            <a:off x="435324" y="63408"/>
            <a:ext cx="967297" cy="85270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32CA0E1-EA0C-4792-B8A2-F00A50B1764C}"/>
              </a:ext>
            </a:extLst>
          </p:cNvPr>
          <p:cNvPicPr>
            <a:picLocks noChangeAspect="1"/>
          </p:cNvPicPr>
          <p:nvPr/>
        </p:nvPicPr>
        <p:blipFill>
          <a:blip r:embed="rId4"/>
          <a:stretch>
            <a:fillRect/>
          </a:stretch>
        </p:blipFill>
        <p:spPr>
          <a:xfrm>
            <a:off x="10087778" y="5853205"/>
            <a:ext cx="1945417" cy="829135"/>
          </a:xfrm>
          <a:prstGeom prst="rect">
            <a:avLst/>
          </a:prstGeom>
        </p:spPr>
      </p:pic>
    </p:spTree>
    <p:extLst>
      <p:ext uri="{BB962C8B-B14F-4D97-AF65-F5344CB8AC3E}">
        <p14:creationId xmlns:p14="http://schemas.microsoft.com/office/powerpoint/2010/main" val="2556406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B372-2E8D-760E-6F44-B3D471D52020}"/>
              </a:ext>
            </a:extLst>
          </p:cNvPr>
          <p:cNvSpPr>
            <a:spLocks noGrp="1"/>
          </p:cNvSpPr>
          <p:nvPr>
            <p:ph type="title"/>
          </p:nvPr>
        </p:nvSpPr>
        <p:spPr>
          <a:xfrm>
            <a:off x="1295402" y="368182"/>
            <a:ext cx="9601196" cy="1286447"/>
          </a:xfrm>
        </p:spPr>
        <p:txBody>
          <a:bodyPr>
            <a:normAutofit fontScale="90000"/>
          </a:bodyPr>
          <a:lstStyle/>
          <a:p>
            <a:pPr algn="ctr"/>
            <a:br>
              <a:rPr lang="en-US" sz="4700" b="1">
                <a:solidFill>
                  <a:srgbClr val="F68C1E"/>
                </a:solidFill>
                <a:latin typeface="Roboto Condensed" panose="02000000000000000000" pitchFamily="2" charset="0"/>
                <a:ea typeface="Roboto Condensed" panose="02000000000000000000" pitchFamily="2" charset="0"/>
              </a:rPr>
            </a:br>
            <a:br>
              <a:rPr lang="en-US" sz="4700" b="1">
                <a:solidFill>
                  <a:srgbClr val="F68C1E"/>
                </a:solidFill>
                <a:latin typeface="Roboto Condensed" panose="02000000000000000000" pitchFamily="2" charset="0"/>
                <a:ea typeface="Roboto Condensed" panose="02000000000000000000" pitchFamily="2" charset="0"/>
              </a:rPr>
            </a:br>
            <a:r>
              <a:rPr lang="en-US" sz="4700" b="1">
                <a:solidFill>
                  <a:srgbClr val="F68C1E"/>
                </a:solidFill>
                <a:latin typeface="Roboto Condensed" panose="02000000000000000000" pitchFamily="2" charset="0"/>
                <a:ea typeface="Roboto Condensed" panose="02000000000000000000" pitchFamily="2" charset="0"/>
              </a:rPr>
              <a:t>Premium Rate Change</a:t>
            </a:r>
            <a:br>
              <a:rPr lang="en-US" sz="4700" b="1">
                <a:solidFill>
                  <a:srgbClr val="F68C1E"/>
                </a:solidFill>
                <a:latin typeface="Roboto Condensed" panose="02000000000000000000" pitchFamily="2" charset="0"/>
                <a:ea typeface="Roboto Condensed" panose="02000000000000000000" pitchFamily="2" charset="0"/>
              </a:rPr>
            </a:br>
            <a:r>
              <a:rPr lang="en-US" sz="4700" b="1" err="1">
                <a:solidFill>
                  <a:srgbClr val="F68C1E"/>
                </a:solidFill>
                <a:latin typeface="Roboto Condensed" panose="02000000000000000000" pitchFamily="2" charset="0"/>
                <a:ea typeface="Roboto Condensed" panose="02000000000000000000" pitchFamily="2" charset="0"/>
              </a:rPr>
              <a:t>Citicare</a:t>
            </a:r>
            <a:r>
              <a:rPr lang="en-US" sz="4700" b="1">
                <a:solidFill>
                  <a:srgbClr val="F68C1E"/>
                </a:solidFill>
                <a:latin typeface="Roboto Condensed" panose="02000000000000000000" pitchFamily="2" charset="0"/>
                <a:ea typeface="Roboto Condensed" panose="02000000000000000000" pitchFamily="2" charset="0"/>
              </a:rPr>
              <a:t> Value Plan</a:t>
            </a:r>
            <a:br>
              <a:rPr lang="en-US" sz="4700" b="1">
                <a:solidFill>
                  <a:srgbClr val="F68C1E"/>
                </a:solidFill>
                <a:latin typeface="Roboto Condensed" panose="02000000000000000000" pitchFamily="2" charset="0"/>
                <a:ea typeface="Roboto Condensed" panose="02000000000000000000" pitchFamily="2" charset="0"/>
              </a:rPr>
            </a:br>
            <a:br>
              <a:rPr lang="en-US"/>
            </a:br>
            <a:endParaRPr lang="en-US"/>
          </a:p>
        </p:txBody>
      </p:sp>
      <p:sp>
        <p:nvSpPr>
          <p:cNvPr id="4" name="Content Placeholder 3">
            <a:extLst>
              <a:ext uri="{FF2B5EF4-FFF2-40B4-BE49-F238E27FC236}">
                <a16:creationId xmlns:a16="http://schemas.microsoft.com/office/drawing/2014/main" id="{409E11F2-050E-1E74-CC55-982A558632EA}"/>
              </a:ext>
            </a:extLst>
          </p:cNvPr>
          <p:cNvSpPr>
            <a:spLocks noGrp="1"/>
          </p:cNvSpPr>
          <p:nvPr>
            <p:ph idx="1"/>
          </p:nvPr>
        </p:nvSpPr>
        <p:spPr>
          <a:xfrm>
            <a:off x="1120000" y="1825625"/>
            <a:ext cx="10233800" cy="4912556"/>
          </a:xfrm>
        </p:spPr>
        <p:txBody>
          <a:bodyPr>
            <a:normAutofit/>
          </a:bodyPr>
          <a:lstStyle/>
          <a:p>
            <a:pPr marL="0" indent="0">
              <a:buNone/>
            </a:pPr>
            <a:r>
              <a:rPr lang="en-US"/>
              <a:t>Current:</a:t>
            </a:r>
          </a:p>
          <a:p>
            <a:pPr marL="0" indent="0">
              <a:buNone/>
            </a:pPr>
            <a:endParaRPr lang="en-US"/>
          </a:p>
          <a:p>
            <a:pPr marL="0" indent="0">
              <a:buNone/>
            </a:pPr>
            <a:endParaRPr lang="en-US"/>
          </a:p>
          <a:p>
            <a:pPr marL="0" indent="0">
              <a:buNone/>
            </a:pPr>
            <a:endParaRPr lang="en-US"/>
          </a:p>
          <a:p>
            <a:pPr marL="0" indent="0">
              <a:buNone/>
            </a:pPr>
            <a:r>
              <a:rPr lang="en-US"/>
              <a:t>New </a:t>
            </a:r>
            <a:r>
              <a:rPr lang="en-US" sz="2000"/>
              <a:t>(</a:t>
            </a:r>
            <a:r>
              <a:rPr lang="en-US" sz="2000" b="1"/>
              <a:t>Pending Council Approval</a:t>
            </a:r>
            <a:r>
              <a:rPr lang="en-US" sz="2000"/>
              <a:t>):</a:t>
            </a:r>
            <a:endParaRPr lang="en-US"/>
          </a:p>
          <a:p>
            <a:pPr marL="0" indent="0">
              <a:buNone/>
            </a:pPr>
            <a:endParaRPr lang="en-US"/>
          </a:p>
          <a:p>
            <a:pPr marL="0" indent="0">
              <a:buNone/>
            </a:pPr>
            <a:endParaRPr lang="en-US"/>
          </a:p>
          <a:p>
            <a:pPr marL="0" indent="0">
              <a:buNone/>
            </a:pPr>
            <a:endParaRPr lang="en-US"/>
          </a:p>
          <a:p>
            <a:pPr marL="0" indent="0" algn="r">
              <a:buNone/>
            </a:pPr>
            <a:r>
              <a:rPr lang="en-US" sz="1800"/>
              <a:t>See Page 4 of the</a:t>
            </a:r>
          </a:p>
          <a:p>
            <a:pPr marL="0" indent="0" algn="r">
              <a:buNone/>
            </a:pPr>
            <a:r>
              <a:rPr lang="en-US" sz="1800"/>
              <a:t> Benefit Guide</a:t>
            </a:r>
          </a:p>
          <a:p>
            <a:pPr marL="0" indent="0">
              <a:buNone/>
            </a:pPr>
            <a:endParaRPr lang="en-US"/>
          </a:p>
        </p:txBody>
      </p:sp>
      <p:pic>
        <p:nvPicPr>
          <p:cNvPr id="10" name="Content Placeholder 6" descr="Enter with solid fill">
            <a:extLst>
              <a:ext uri="{FF2B5EF4-FFF2-40B4-BE49-F238E27FC236}">
                <a16:creationId xmlns:a16="http://schemas.microsoft.com/office/drawing/2014/main" id="{E5C0B65E-12F7-3300-006A-9E0DD804F4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5823781"/>
            <a:ext cx="914400" cy="914400"/>
          </a:xfrm>
          <a:prstGeom prst="rect">
            <a:avLst/>
          </a:prstGeom>
        </p:spPr>
      </p:pic>
      <p:graphicFrame>
        <p:nvGraphicFramePr>
          <p:cNvPr id="11" name="Table 10">
            <a:extLst>
              <a:ext uri="{FF2B5EF4-FFF2-40B4-BE49-F238E27FC236}">
                <a16:creationId xmlns:a16="http://schemas.microsoft.com/office/drawing/2014/main" id="{64A59B39-0203-01DD-1FDD-35F327A49999}"/>
              </a:ext>
            </a:extLst>
          </p:cNvPr>
          <p:cNvGraphicFramePr>
            <a:graphicFrameLocks noGrp="1"/>
          </p:cNvGraphicFramePr>
          <p:nvPr>
            <p:extLst>
              <p:ext uri="{D42A27DB-BD31-4B8C-83A1-F6EECF244321}">
                <p14:modId xmlns:p14="http://schemas.microsoft.com/office/powerpoint/2010/main" val="3405601171"/>
              </p:ext>
            </p:extLst>
          </p:nvPr>
        </p:nvGraphicFramePr>
        <p:xfrm>
          <a:off x="1295402" y="2290916"/>
          <a:ext cx="9510250" cy="1142072"/>
        </p:xfrm>
        <a:graphic>
          <a:graphicData uri="http://schemas.openxmlformats.org/drawingml/2006/table">
            <a:tbl>
              <a:tblPr firstRow="1" firstCol="1" bandRow="1"/>
              <a:tblGrid>
                <a:gridCol w="1484374">
                  <a:extLst>
                    <a:ext uri="{9D8B030D-6E8A-4147-A177-3AD203B41FA5}">
                      <a16:colId xmlns:a16="http://schemas.microsoft.com/office/drawing/2014/main" val="3722794505"/>
                    </a:ext>
                  </a:extLst>
                </a:gridCol>
                <a:gridCol w="1673352">
                  <a:extLst>
                    <a:ext uri="{9D8B030D-6E8A-4147-A177-3AD203B41FA5}">
                      <a16:colId xmlns:a16="http://schemas.microsoft.com/office/drawing/2014/main" val="3817777497"/>
                    </a:ext>
                  </a:extLst>
                </a:gridCol>
                <a:gridCol w="2093976">
                  <a:extLst>
                    <a:ext uri="{9D8B030D-6E8A-4147-A177-3AD203B41FA5}">
                      <a16:colId xmlns:a16="http://schemas.microsoft.com/office/drawing/2014/main" val="3532183410"/>
                    </a:ext>
                  </a:extLst>
                </a:gridCol>
                <a:gridCol w="2282860">
                  <a:extLst>
                    <a:ext uri="{9D8B030D-6E8A-4147-A177-3AD203B41FA5}">
                      <a16:colId xmlns:a16="http://schemas.microsoft.com/office/drawing/2014/main" val="1759701096"/>
                    </a:ext>
                  </a:extLst>
                </a:gridCol>
                <a:gridCol w="1975688">
                  <a:extLst>
                    <a:ext uri="{9D8B030D-6E8A-4147-A177-3AD203B41FA5}">
                      <a16:colId xmlns:a16="http://schemas.microsoft.com/office/drawing/2014/main" val="4011691732"/>
                    </a:ext>
                  </a:extLst>
                </a:gridCol>
              </a:tblGrid>
              <a:tr h="353961">
                <a:tc gridSpan="5">
                  <a:txBody>
                    <a:bodyPr/>
                    <a:lstStyle/>
                    <a:p>
                      <a:pPr marL="0" marR="0">
                        <a:lnSpc>
                          <a:spcPct val="107000"/>
                        </a:lnSpc>
                        <a:spcBef>
                          <a:spcPts val="0"/>
                        </a:spcBef>
                        <a:spcAft>
                          <a:spcPts val="0"/>
                        </a:spcAft>
                      </a:pPr>
                      <a:r>
                        <a:rPr lang="en-US" sz="16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BIWEEKLY MEDICAL RATES</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45B0E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9859060"/>
                  </a:ext>
                </a:extLst>
              </a:tr>
              <a:tr h="353961">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Coverage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Only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Spouse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Child(ren)</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Family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3440186850"/>
                  </a:ext>
                </a:extLst>
              </a:tr>
              <a:tr h="35396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kern="100" err="1">
                          <a:effectLst/>
                          <a:latin typeface="Aptos" panose="020B0004020202020204" pitchFamily="34" charset="0"/>
                          <a:ea typeface="Aptos" panose="020B0004020202020204" pitchFamily="34" charset="0"/>
                          <a:cs typeface="Times New Roman" panose="02020603050405020304" pitchFamily="18" charset="0"/>
                        </a:rPr>
                        <a:t>Citicare</a:t>
                      </a:r>
                      <a:r>
                        <a:rPr lang="en-US" sz="1600" b="1" kern="100">
                          <a:effectLst/>
                          <a:latin typeface="Aptos" panose="020B0004020202020204" pitchFamily="34" charset="0"/>
                          <a:ea typeface="Aptos" panose="020B0004020202020204" pitchFamily="34" charset="0"/>
                          <a:cs typeface="Times New Roman" panose="02020603050405020304" pitchFamily="18" charset="0"/>
                        </a:rPr>
                        <a:t> Value</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$70.34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$285.36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$233.47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$402.11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1874066390"/>
                  </a:ext>
                </a:extLst>
              </a:tr>
            </a:tbl>
          </a:graphicData>
        </a:graphic>
      </p:graphicFrame>
      <p:graphicFrame>
        <p:nvGraphicFramePr>
          <p:cNvPr id="12" name="Table 11">
            <a:extLst>
              <a:ext uri="{FF2B5EF4-FFF2-40B4-BE49-F238E27FC236}">
                <a16:creationId xmlns:a16="http://schemas.microsoft.com/office/drawing/2014/main" id="{CF64EF3C-B2D1-3D73-2DA5-8728F59387AB}"/>
              </a:ext>
            </a:extLst>
          </p:cNvPr>
          <p:cNvGraphicFramePr>
            <a:graphicFrameLocks noGrp="1"/>
          </p:cNvGraphicFramePr>
          <p:nvPr>
            <p:extLst>
              <p:ext uri="{D42A27DB-BD31-4B8C-83A1-F6EECF244321}">
                <p14:modId xmlns:p14="http://schemas.microsoft.com/office/powerpoint/2010/main" val="1656515532"/>
              </p:ext>
            </p:extLst>
          </p:nvPr>
        </p:nvGraphicFramePr>
        <p:xfrm>
          <a:off x="1295401" y="4434348"/>
          <a:ext cx="9510249" cy="1061883"/>
        </p:xfrm>
        <a:graphic>
          <a:graphicData uri="http://schemas.openxmlformats.org/drawingml/2006/table">
            <a:tbl>
              <a:tblPr firstRow="1" firstCol="1" bandRow="1"/>
              <a:tblGrid>
                <a:gridCol w="1456943">
                  <a:extLst>
                    <a:ext uri="{9D8B030D-6E8A-4147-A177-3AD203B41FA5}">
                      <a16:colId xmlns:a16="http://schemas.microsoft.com/office/drawing/2014/main" val="1636119668"/>
                    </a:ext>
                  </a:extLst>
                </a:gridCol>
                <a:gridCol w="1755648">
                  <a:extLst>
                    <a:ext uri="{9D8B030D-6E8A-4147-A177-3AD203B41FA5}">
                      <a16:colId xmlns:a16="http://schemas.microsoft.com/office/drawing/2014/main" val="1768928028"/>
                    </a:ext>
                  </a:extLst>
                </a:gridCol>
                <a:gridCol w="2057400">
                  <a:extLst>
                    <a:ext uri="{9D8B030D-6E8A-4147-A177-3AD203B41FA5}">
                      <a16:colId xmlns:a16="http://schemas.microsoft.com/office/drawing/2014/main" val="2053479042"/>
                    </a:ext>
                  </a:extLst>
                </a:gridCol>
                <a:gridCol w="2258568">
                  <a:extLst>
                    <a:ext uri="{9D8B030D-6E8A-4147-A177-3AD203B41FA5}">
                      <a16:colId xmlns:a16="http://schemas.microsoft.com/office/drawing/2014/main" val="3363503174"/>
                    </a:ext>
                  </a:extLst>
                </a:gridCol>
                <a:gridCol w="1981690">
                  <a:extLst>
                    <a:ext uri="{9D8B030D-6E8A-4147-A177-3AD203B41FA5}">
                      <a16:colId xmlns:a16="http://schemas.microsoft.com/office/drawing/2014/main" val="2600880322"/>
                    </a:ext>
                  </a:extLst>
                </a:gridCol>
              </a:tblGrid>
              <a:tr h="353961">
                <a:tc gridSpan="5">
                  <a:txBody>
                    <a:bodyPr/>
                    <a:lstStyle/>
                    <a:p>
                      <a:pPr marL="0" marR="0">
                        <a:lnSpc>
                          <a:spcPct val="107000"/>
                        </a:lnSpc>
                        <a:spcBef>
                          <a:spcPts val="0"/>
                        </a:spcBef>
                        <a:spcAft>
                          <a:spcPts val="0"/>
                        </a:spcAft>
                      </a:pPr>
                      <a:r>
                        <a:rPr lang="en-US" sz="16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BIWEEKLY MEDICAL RATES</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45B0E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8435181"/>
                  </a:ext>
                </a:extLst>
              </a:tr>
              <a:tr h="353961">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Coverage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Only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Spouse</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Child(ren)</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Employee &amp; Family</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835176984"/>
                  </a:ext>
                </a:extLst>
              </a:tr>
              <a:tr h="353961">
                <a:tc>
                  <a:txBody>
                    <a:bodyPr/>
                    <a:lstStyle/>
                    <a:p>
                      <a:pPr marL="0" marR="0">
                        <a:lnSpc>
                          <a:spcPct val="107000"/>
                        </a:lnSpc>
                        <a:spcBef>
                          <a:spcPts val="0"/>
                        </a:spcBef>
                        <a:spcAft>
                          <a:spcPts val="0"/>
                        </a:spcAft>
                      </a:pPr>
                      <a:r>
                        <a:rPr lang="en-US" sz="1600" b="1" kern="100" err="1">
                          <a:effectLst/>
                          <a:latin typeface="Aptos" panose="020B0004020202020204" pitchFamily="34" charset="0"/>
                          <a:ea typeface="Aptos" panose="020B0004020202020204" pitchFamily="34" charset="0"/>
                          <a:cs typeface="Times New Roman" panose="02020603050405020304" pitchFamily="18" charset="0"/>
                        </a:rPr>
                        <a:t>Citicare</a:t>
                      </a:r>
                      <a:r>
                        <a:rPr lang="en-US" sz="1600" b="1" kern="100">
                          <a:effectLst/>
                          <a:latin typeface="Aptos" panose="020B0004020202020204" pitchFamily="34" charset="0"/>
                          <a:ea typeface="Aptos" panose="020B0004020202020204" pitchFamily="34" charset="0"/>
                          <a:cs typeface="Times New Roman" panose="02020603050405020304" pitchFamily="18" charset="0"/>
                        </a:rPr>
                        <a:t> Value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$75.26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$305.34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$249.82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$430.26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1913579267"/>
                  </a:ext>
                </a:extLst>
              </a:tr>
            </a:tbl>
          </a:graphicData>
        </a:graphic>
      </p:graphicFrame>
    </p:spTree>
    <p:extLst>
      <p:ext uri="{BB962C8B-B14F-4D97-AF65-F5344CB8AC3E}">
        <p14:creationId xmlns:p14="http://schemas.microsoft.com/office/powerpoint/2010/main" val="2246795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B372-2E8D-760E-6F44-B3D471D52020}"/>
              </a:ext>
            </a:extLst>
          </p:cNvPr>
          <p:cNvSpPr>
            <a:spLocks noGrp="1"/>
          </p:cNvSpPr>
          <p:nvPr>
            <p:ph type="title"/>
          </p:nvPr>
        </p:nvSpPr>
        <p:spPr>
          <a:xfrm>
            <a:off x="1295402" y="368182"/>
            <a:ext cx="9601196" cy="1286447"/>
          </a:xfrm>
        </p:spPr>
        <p:txBody>
          <a:bodyPr>
            <a:normAutofit fontScale="90000"/>
          </a:bodyPr>
          <a:lstStyle/>
          <a:p>
            <a:pPr algn="ctr"/>
            <a:br>
              <a:rPr lang="en-US" sz="4700" b="1">
                <a:solidFill>
                  <a:srgbClr val="F68C1E"/>
                </a:solidFill>
                <a:latin typeface="Roboto Condensed" panose="02000000000000000000" pitchFamily="2" charset="0"/>
                <a:ea typeface="Roboto Condensed" panose="02000000000000000000" pitchFamily="2" charset="0"/>
              </a:rPr>
            </a:br>
            <a:br>
              <a:rPr lang="en-US" sz="4700" b="1">
                <a:solidFill>
                  <a:srgbClr val="F68C1E"/>
                </a:solidFill>
                <a:latin typeface="Roboto Condensed" panose="02000000000000000000" pitchFamily="2" charset="0"/>
                <a:ea typeface="Roboto Condensed" panose="02000000000000000000" pitchFamily="2" charset="0"/>
              </a:rPr>
            </a:br>
            <a:r>
              <a:rPr lang="en-US" sz="4700" b="1">
                <a:solidFill>
                  <a:srgbClr val="F68C1E"/>
                </a:solidFill>
                <a:latin typeface="Roboto Condensed" panose="02000000000000000000" pitchFamily="2" charset="0"/>
                <a:ea typeface="Roboto Condensed" panose="02000000000000000000" pitchFamily="2" charset="0"/>
              </a:rPr>
              <a:t>Deductible Change</a:t>
            </a:r>
            <a:br>
              <a:rPr lang="en-US" sz="4700" b="1">
                <a:solidFill>
                  <a:srgbClr val="F68C1E"/>
                </a:solidFill>
                <a:latin typeface="Roboto Condensed" panose="02000000000000000000" pitchFamily="2" charset="0"/>
                <a:ea typeface="Roboto Condensed" panose="02000000000000000000" pitchFamily="2" charset="0"/>
              </a:rPr>
            </a:br>
            <a:r>
              <a:rPr lang="en-US" sz="4700" b="1">
                <a:solidFill>
                  <a:srgbClr val="F68C1E"/>
                </a:solidFill>
                <a:latin typeface="Roboto Condensed" panose="02000000000000000000" pitchFamily="2" charset="0"/>
                <a:ea typeface="Roboto Condensed" panose="02000000000000000000" pitchFamily="2" charset="0"/>
              </a:rPr>
              <a:t>CDHP Plan </a:t>
            </a:r>
            <a:br>
              <a:rPr lang="en-US" sz="4700" b="1">
                <a:solidFill>
                  <a:srgbClr val="F68C1E"/>
                </a:solidFill>
                <a:latin typeface="Roboto Condensed" panose="02000000000000000000" pitchFamily="2" charset="0"/>
                <a:ea typeface="Roboto Condensed" panose="02000000000000000000" pitchFamily="2" charset="0"/>
              </a:rPr>
            </a:br>
            <a:br>
              <a:rPr lang="en-US"/>
            </a:br>
            <a:endParaRPr lang="en-US"/>
          </a:p>
        </p:txBody>
      </p:sp>
      <p:sp>
        <p:nvSpPr>
          <p:cNvPr id="4" name="Content Placeholder 3">
            <a:extLst>
              <a:ext uri="{FF2B5EF4-FFF2-40B4-BE49-F238E27FC236}">
                <a16:creationId xmlns:a16="http://schemas.microsoft.com/office/drawing/2014/main" id="{409E11F2-050E-1E74-CC55-982A558632EA}"/>
              </a:ext>
            </a:extLst>
          </p:cNvPr>
          <p:cNvSpPr>
            <a:spLocks noGrp="1"/>
          </p:cNvSpPr>
          <p:nvPr>
            <p:ph idx="1"/>
          </p:nvPr>
        </p:nvSpPr>
        <p:spPr>
          <a:xfrm>
            <a:off x="1120000" y="1825625"/>
            <a:ext cx="10233800" cy="4912556"/>
          </a:xfrm>
        </p:spPr>
        <p:txBody>
          <a:bodyPr>
            <a:normAutofit fontScale="92500" lnSpcReduction="20000"/>
          </a:bodyPr>
          <a:lstStyle/>
          <a:p>
            <a:pPr marL="0" indent="0">
              <a:buNone/>
            </a:pPr>
            <a:r>
              <a:rPr lang="en-US"/>
              <a:t>                       Current:</a:t>
            </a:r>
          </a:p>
          <a:p>
            <a:pPr marL="0" indent="0">
              <a:buNone/>
            </a:pPr>
            <a:endParaRPr lang="en-US"/>
          </a:p>
          <a:p>
            <a:pPr marL="0" indent="0">
              <a:buNone/>
            </a:pPr>
            <a:endParaRPr lang="en-US"/>
          </a:p>
          <a:p>
            <a:pPr marL="0" indent="0">
              <a:buNone/>
            </a:pPr>
            <a:endParaRPr lang="en-US"/>
          </a:p>
          <a:p>
            <a:pPr marL="0" indent="0">
              <a:buNone/>
            </a:pPr>
            <a:r>
              <a:rPr lang="en-US"/>
              <a:t>                </a:t>
            </a:r>
          </a:p>
          <a:p>
            <a:pPr marL="0" indent="0">
              <a:buNone/>
            </a:pPr>
            <a:r>
              <a:rPr lang="en-US"/>
              <a:t>                       New:</a:t>
            </a:r>
          </a:p>
          <a:p>
            <a:pPr marL="0" indent="0">
              <a:buNone/>
            </a:pPr>
            <a:endParaRPr lang="en-US"/>
          </a:p>
          <a:p>
            <a:pPr marL="0" indent="0">
              <a:buNone/>
            </a:pPr>
            <a:endParaRPr lang="en-US"/>
          </a:p>
          <a:p>
            <a:pPr marL="0" indent="0">
              <a:buNone/>
            </a:pPr>
            <a:endParaRPr lang="en-US"/>
          </a:p>
          <a:p>
            <a:pPr marL="0" indent="0">
              <a:buNone/>
            </a:pPr>
            <a:endParaRPr lang="en-US"/>
          </a:p>
          <a:p>
            <a:pPr marL="0" indent="0" algn="r">
              <a:buNone/>
            </a:pPr>
            <a:r>
              <a:rPr lang="en-US" sz="1800"/>
              <a:t>See Page 4 of the</a:t>
            </a:r>
          </a:p>
          <a:p>
            <a:pPr marL="0" indent="0" algn="r">
              <a:buNone/>
            </a:pPr>
            <a:r>
              <a:rPr lang="en-US" sz="1800"/>
              <a:t> Benefit Guide</a:t>
            </a:r>
          </a:p>
          <a:p>
            <a:pPr marL="0" indent="0">
              <a:buNone/>
            </a:pPr>
            <a:endParaRPr lang="en-US"/>
          </a:p>
        </p:txBody>
      </p:sp>
      <p:pic>
        <p:nvPicPr>
          <p:cNvPr id="10" name="Content Placeholder 6" descr="Enter with solid fill">
            <a:extLst>
              <a:ext uri="{FF2B5EF4-FFF2-40B4-BE49-F238E27FC236}">
                <a16:creationId xmlns:a16="http://schemas.microsoft.com/office/drawing/2014/main" id="{E5C0B65E-12F7-3300-006A-9E0DD804F4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5823781"/>
            <a:ext cx="914400" cy="914400"/>
          </a:xfrm>
          <a:prstGeom prst="rect">
            <a:avLst/>
          </a:prstGeom>
        </p:spPr>
      </p:pic>
      <p:graphicFrame>
        <p:nvGraphicFramePr>
          <p:cNvPr id="3" name="Table 2">
            <a:extLst>
              <a:ext uri="{FF2B5EF4-FFF2-40B4-BE49-F238E27FC236}">
                <a16:creationId xmlns:a16="http://schemas.microsoft.com/office/drawing/2014/main" id="{9EC06F4F-FB25-3AF8-681D-04E2CD526B25}"/>
              </a:ext>
            </a:extLst>
          </p:cNvPr>
          <p:cNvGraphicFramePr>
            <a:graphicFrameLocks noGrp="1"/>
          </p:cNvGraphicFramePr>
          <p:nvPr>
            <p:extLst>
              <p:ext uri="{D42A27DB-BD31-4B8C-83A1-F6EECF244321}">
                <p14:modId xmlns:p14="http://schemas.microsoft.com/office/powerpoint/2010/main" val="4003750114"/>
              </p:ext>
            </p:extLst>
          </p:nvPr>
        </p:nvGraphicFramePr>
        <p:xfrm>
          <a:off x="2776051" y="2296416"/>
          <a:ext cx="6639899" cy="1211552"/>
        </p:xfrm>
        <a:graphic>
          <a:graphicData uri="http://schemas.openxmlformats.org/drawingml/2006/table">
            <a:tbl>
              <a:tblPr firstRow="1" firstCol="1" bandRow="1"/>
              <a:tblGrid>
                <a:gridCol w="1991969">
                  <a:extLst>
                    <a:ext uri="{9D8B030D-6E8A-4147-A177-3AD203B41FA5}">
                      <a16:colId xmlns:a16="http://schemas.microsoft.com/office/drawing/2014/main" val="1404358516"/>
                    </a:ext>
                  </a:extLst>
                </a:gridCol>
                <a:gridCol w="2434631">
                  <a:extLst>
                    <a:ext uri="{9D8B030D-6E8A-4147-A177-3AD203B41FA5}">
                      <a16:colId xmlns:a16="http://schemas.microsoft.com/office/drawing/2014/main" val="3883054929"/>
                    </a:ext>
                  </a:extLst>
                </a:gridCol>
                <a:gridCol w="2213299">
                  <a:extLst>
                    <a:ext uri="{9D8B030D-6E8A-4147-A177-3AD203B41FA5}">
                      <a16:colId xmlns:a16="http://schemas.microsoft.com/office/drawing/2014/main" val="3227206301"/>
                    </a:ext>
                  </a:extLst>
                </a:gridCol>
              </a:tblGrid>
              <a:tr h="302888">
                <a:tc gridSpan="3">
                  <a:txBody>
                    <a:bodyPr/>
                    <a:lstStyle/>
                    <a:p>
                      <a:pPr marL="0" marR="0" algn="ctr">
                        <a:lnSpc>
                          <a:spcPct val="107000"/>
                        </a:lnSpc>
                        <a:spcBef>
                          <a:spcPts val="0"/>
                        </a:spcBef>
                        <a:spcAft>
                          <a:spcPts val="0"/>
                        </a:spcAft>
                      </a:pPr>
                      <a:r>
                        <a:rPr lang="en-US" sz="16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 CDHP</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45B0E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1731286745"/>
                  </a:ext>
                </a:extLst>
              </a:tr>
              <a:tr h="302888">
                <a:tc>
                  <a:txBody>
                    <a:bodyPr/>
                    <a:lstStyle/>
                    <a:p>
                      <a:pPr marL="0" marR="0" algn="ctr">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ctr"/>
                      <a:r>
                        <a:rPr lang="en-US" sz="1600" b="1">
                          <a:solidFill>
                            <a:schemeClr val="bg1"/>
                          </a:solidFill>
                          <a:latin typeface="Aptos" panose="020B0004020202020204" pitchFamily="34" charset="0"/>
                        </a:rPr>
                        <a:t>In-Network</a:t>
                      </a:r>
                    </a:p>
                  </a:txBody>
                  <a:tcPr marL="68580" marR="68580" marT="0" marB="0">
                    <a:lnL>
                      <a:noFill/>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600" b="1">
                          <a:solidFill>
                            <a:schemeClr val="bg1"/>
                          </a:solidFill>
                          <a:highlight>
                            <a:srgbClr val="C1E4F5"/>
                          </a:highlight>
                          <a:latin typeface="Aptos" panose="020B0004020202020204" pitchFamily="34" charset="0"/>
                        </a:rPr>
                        <a:t>Out of Network</a:t>
                      </a:r>
                      <a:endParaRPr lang="en-US" sz="16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988338310"/>
                  </a:ext>
                </a:extLst>
              </a:tr>
              <a:tr h="302888">
                <a:tc>
                  <a:txBody>
                    <a:bodyPr/>
                    <a:lstStyle/>
                    <a:p>
                      <a:pPr marL="0" marR="0">
                        <a:lnSpc>
                          <a:spcPct val="107000"/>
                        </a:lnSpc>
                        <a:spcBef>
                          <a:spcPts val="0"/>
                        </a:spcBef>
                        <a:spcAft>
                          <a:spcPts val="0"/>
                        </a:spcAft>
                      </a:pPr>
                      <a:r>
                        <a:rPr lang="en-US" sz="1600" b="1" kern="100">
                          <a:effectLst/>
                          <a:latin typeface="Aptos" panose="020B0004020202020204" pitchFamily="34" charset="0"/>
                          <a:ea typeface="Aptos" panose="020B0004020202020204" pitchFamily="34" charset="0"/>
                          <a:cs typeface="Times New Roman" panose="02020603050405020304" pitchFamily="18" charset="0"/>
                        </a:rPr>
                        <a:t>Deductible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           $3,000/$6,000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r>
                        <a:rPr lang="en-US" sz="1600" b="0" kern="100">
                          <a:effectLst/>
                          <a:latin typeface="Aptos" panose="020B0004020202020204" pitchFamily="34" charset="0"/>
                          <a:cs typeface="Times New Roman" panose="02020603050405020304" pitchFamily="18" charset="0"/>
                        </a:rPr>
                        <a:t>         $5,400/$10,800</a:t>
                      </a:r>
                      <a:endParaRPr lang="en-US" sz="2800" b="0"/>
                    </a:p>
                  </a:txBody>
                  <a:tcPr marL="68580" marR="68580" marT="0" marB="0">
                    <a:lnL w="12700" cap="flat" cmpd="sng" algn="ctr">
                      <a:no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2862750356"/>
                  </a:ext>
                </a:extLst>
              </a:tr>
              <a:tr h="302888">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Out-of-Pocket Max</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$3,000/$6,000</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r>
                        <a:rPr lang="en-US"/>
                        <a:t>       </a:t>
                      </a:r>
                      <a:r>
                        <a:rPr lang="en-US" sz="1600">
                          <a:solidFill>
                            <a:schemeClr val="bg1"/>
                          </a:solidFill>
                          <a:latin typeface="Aptos" panose="020B0004020202020204" pitchFamily="34" charset="0"/>
                        </a:rPr>
                        <a:t>$15,000/$30,000</a:t>
                      </a:r>
                      <a:endParaRPr lang="en-US">
                        <a:solidFill>
                          <a:schemeClr val="bg1"/>
                        </a:solidFill>
                        <a:latin typeface="Aptos" panose="020B0004020202020204" pitchFamily="34" charset="0"/>
                      </a:endParaRPr>
                    </a:p>
                  </a:txBody>
                  <a:tcPr marL="68580" marR="68580" marT="0" marB="0">
                    <a:lnL w="12700" cap="flat" cmpd="sng" algn="ctr">
                      <a:no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572244966"/>
                  </a:ext>
                </a:extLst>
              </a:tr>
            </a:tbl>
          </a:graphicData>
        </a:graphic>
      </p:graphicFrame>
      <p:graphicFrame>
        <p:nvGraphicFramePr>
          <p:cNvPr id="8" name="Table 7">
            <a:extLst>
              <a:ext uri="{FF2B5EF4-FFF2-40B4-BE49-F238E27FC236}">
                <a16:creationId xmlns:a16="http://schemas.microsoft.com/office/drawing/2014/main" id="{F9AC24C5-4C97-2DD3-2D73-792CFA93103D}"/>
              </a:ext>
            </a:extLst>
          </p:cNvPr>
          <p:cNvGraphicFramePr>
            <a:graphicFrameLocks noGrp="1"/>
          </p:cNvGraphicFramePr>
          <p:nvPr>
            <p:extLst>
              <p:ext uri="{D42A27DB-BD31-4B8C-83A1-F6EECF244321}">
                <p14:modId xmlns:p14="http://schemas.microsoft.com/office/powerpoint/2010/main" val="495006159"/>
              </p:ext>
            </p:extLst>
          </p:nvPr>
        </p:nvGraphicFramePr>
        <p:xfrm>
          <a:off x="2776051" y="4281903"/>
          <a:ext cx="6639899" cy="1211552"/>
        </p:xfrm>
        <a:graphic>
          <a:graphicData uri="http://schemas.openxmlformats.org/drawingml/2006/table">
            <a:tbl>
              <a:tblPr firstRow="1" firstCol="1" bandRow="1"/>
              <a:tblGrid>
                <a:gridCol w="1991969">
                  <a:extLst>
                    <a:ext uri="{9D8B030D-6E8A-4147-A177-3AD203B41FA5}">
                      <a16:colId xmlns:a16="http://schemas.microsoft.com/office/drawing/2014/main" val="1404358516"/>
                    </a:ext>
                  </a:extLst>
                </a:gridCol>
                <a:gridCol w="2434631">
                  <a:extLst>
                    <a:ext uri="{9D8B030D-6E8A-4147-A177-3AD203B41FA5}">
                      <a16:colId xmlns:a16="http://schemas.microsoft.com/office/drawing/2014/main" val="3883054929"/>
                    </a:ext>
                  </a:extLst>
                </a:gridCol>
                <a:gridCol w="2213299">
                  <a:extLst>
                    <a:ext uri="{9D8B030D-6E8A-4147-A177-3AD203B41FA5}">
                      <a16:colId xmlns:a16="http://schemas.microsoft.com/office/drawing/2014/main" val="3227206301"/>
                    </a:ext>
                  </a:extLst>
                </a:gridCol>
              </a:tblGrid>
              <a:tr h="302888">
                <a:tc gridSpan="3">
                  <a:txBody>
                    <a:bodyPr/>
                    <a:lstStyle/>
                    <a:p>
                      <a:pPr marL="0" marR="0" algn="ctr">
                        <a:lnSpc>
                          <a:spcPct val="107000"/>
                        </a:lnSpc>
                        <a:spcBef>
                          <a:spcPts val="0"/>
                        </a:spcBef>
                        <a:spcAft>
                          <a:spcPts val="0"/>
                        </a:spcAft>
                      </a:pPr>
                      <a:r>
                        <a:rPr lang="en-US" sz="1600" b="1"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 CDHP</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45B0E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1731286745"/>
                  </a:ext>
                </a:extLst>
              </a:tr>
              <a:tr h="302888">
                <a:tc>
                  <a:txBody>
                    <a:bodyPr/>
                    <a:lstStyle/>
                    <a:p>
                      <a:pPr marL="0" marR="0" algn="ctr">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ctr"/>
                      <a:r>
                        <a:rPr lang="en-US" sz="1600" b="1">
                          <a:solidFill>
                            <a:schemeClr val="bg1"/>
                          </a:solidFill>
                          <a:latin typeface="Aptos" panose="020B0004020202020204" pitchFamily="34" charset="0"/>
                        </a:rPr>
                        <a:t>In-Network</a:t>
                      </a:r>
                    </a:p>
                  </a:txBody>
                  <a:tcPr marL="68580" marR="68580" marT="0" marB="0">
                    <a:lnL>
                      <a:noFill/>
                    </a:lnL>
                    <a:lnR>
                      <a:noFill/>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600" b="1">
                          <a:solidFill>
                            <a:schemeClr val="bg1"/>
                          </a:solidFill>
                          <a:highlight>
                            <a:srgbClr val="C1E4F5"/>
                          </a:highlight>
                          <a:latin typeface="Aptos" panose="020B0004020202020204" pitchFamily="34" charset="0"/>
                        </a:rPr>
                        <a:t>Out of Network</a:t>
                      </a:r>
                      <a:endParaRPr lang="en-US" sz="16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988338310"/>
                  </a:ext>
                </a:extLst>
              </a:tr>
              <a:tr h="302888">
                <a:tc>
                  <a:txBody>
                    <a:bodyPr/>
                    <a:lstStyle/>
                    <a:p>
                      <a:pPr marL="0" marR="0">
                        <a:lnSpc>
                          <a:spcPct val="107000"/>
                        </a:lnSpc>
                        <a:spcBef>
                          <a:spcPts val="0"/>
                        </a:spcBef>
                        <a:spcAft>
                          <a:spcPts val="0"/>
                        </a:spcAft>
                      </a:pPr>
                      <a:r>
                        <a:rPr lang="en-US" sz="1600" b="1" kern="100">
                          <a:effectLst/>
                          <a:latin typeface="Aptos" panose="020B0004020202020204" pitchFamily="34" charset="0"/>
                          <a:ea typeface="Aptos" panose="020B0004020202020204" pitchFamily="34" charset="0"/>
                          <a:cs typeface="Times New Roman" panose="02020603050405020304" pitchFamily="18" charset="0"/>
                        </a:rPr>
                        <a:t>Deductible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           $3,200/$6,000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r>
                        <a:rPr lang="en-US" sz="1600" b="0" kern="100">
                          <a:effectLst/>
                          <a:latin typeface="Aptos" panose="020B0004020202020204" pitchFamily="34" charset="0"/>
                          <a:cs typeface="Times New Roman" panose="02020603050405020304" pitchFamily="18" charset="0"/>
                        </a:rPr>
                        <a:t>         $5,400/$10,800</a:t>
                      </a:r>
                      <a:endParaRPr lang="en-US" sz="2800" b="0"/>
                    </a:p>
                  </a:txBody>
                  <a:tcPr marL="68580" marR="68580" marT="0" marB="0">
                    <a:lnL w="12700" cap="flat" cmpd="sng" algn="ctr">
                      <a:no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2862750356"/>
                  </a:ext>
                </a:extLst>
              </a:tr>
              <a:tr h="302888">
                <a:tc>
                  <a:txBody>
                    <a:bodyPr/>
                    <a:lstStyle/>
                    <a:p>
                      <a:pPr marL="0" marR="0">
                        <a:lnSpc>
                          <a:spcPct val="107000"/>
                        </a:lnSpc>
                        <a:spcBef>
                          <a:spcPts val="0"/>
                        </a:spcBef>
                        <a:spcAft>
                          <a:spcPts val="0"/>
                        </a:spcAft>
                      </a:pPr>
                      <a:r>
                        <a:rPr lang="en-US" sz="1600" b="1"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Out-of-Pocket Max</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marL="0" marR="0">
                        <a:lnSpc>
                          <a:spcPct val="107000"/>
                        </a:lnSpc>
                        <a:spcBef>
                          <a:spcPts val="0"/>
                        </a:spcBef>
                        <a:spcAft>
                          <a:spcPts val="0"/>
                        </a:spcAft>
                      </a:pPr>
                      <a:r>
                        <a:rPr lang="en-US" sz="1600" kern="100">
                          <a:solidFill>
                            <a:srgbClr val="000000"/>
                          </a:solidFill>
                          <a:effectLst/>
                          <a:highlight>
                            <a:srgbClr val="C1E4F5"/>
                          </a:highlight>
                          <a:latin typeface="Aptos" panose="020B0004020202020204" pitchFamily="34" charset="0"/>
                          <a:ea typeface="Aptos" panose="020B0004020202020204" pitchFamily="34" charset="0"/>
                          <a:cs typeface="Times New Roman" panose="02020603050405020304" pitchFamily="18" charset="0"/>
                        </a:rPr>
                        <a:t>           $3,200/$6,000</a:t>
                      </a:r>
                      <a:endParaRPr lang="en-US" sz="11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r>
                        <a:rPr lang="en-US"/>
                        <a:t>       </a:t>
                      </a:r>
                      <a:r>
                        <a:rPr lang="en-US" sz="1600">
                          <a:solidFill>
                            <a:schemeClr val="bg1"/>
                          </a:solidFill>
                          <a:latin typeface="Aptos" panose="020B0004020202020204" pitchFamily="34" charset="0"/>
                        </a:rPr>
                        <a:t>$15,000/$30,000</a:t>
                      </a:r>
                      <a:endParaRPr lang="en-US">
                        <a:solidFill>
                          <a:schemeClr val="bg1"/>
                        </a:solidFill>
                        <a:latin typeface="Aptos" panose="020B0004020202020204" pitchFamily="34" charset="0"/>
                      </a:endParaRPr>
                    </a:p>
                  </a:txBody>
                  <a:tcPr marL="68580" marR="68580" marT="0" marB="0">
                    <a:lnL w="12700" cap="flat" cmpd="sng" algn="ctr">
                      <a:noFill/>
                      <a:prstDash val="solid"/>
                      <a:round/>
                      <a:headEnd type="none" w="med" len="med"/>
                      <a:tailEnd type="none" w="med" len="med"/>
                    </a:lnL>
                    <a:lnR>
                      <a:noFill/>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572244966"/>
                  </a:ext>
                </a:extLst>
              </a:tr>
            </a:tbl>
          </a:graphicData>
        </a:graphic>
      </p:graphicFrame>
    </p:spTree>
    <p:extLst>
      <p:ext uri="{BB962C8B-B14F-4D97-AF65-F5344CB8AC3E}">
        <p14:creationId xmlns:p14="http://schemas.microsoft.com/office/powerpoint/2010/main" val="370091729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2385410B21F41965636B3DE860A8D" ma:contentTypeVersion="20" ma:contentTypeDescription="Create a new document." ma:contentTypeScope="" ma:versionID="c737165fe5509eecf6c153809a0d84e4">
  <xsd:schema xmlns:xsd="http://www.w3.org/2001/XMLSchema" xmlns:xs="http://www.w3.org/2001/XMLSchema" xmlns:p="http://schemas.microsoft.com/office/2006/metadata/properties" xmlns:ns2="922b09f2-bf7a-4e85-a201-f46582a61ee9" xmlns:ns3="6b73a096-849a-4351-91f3-158ca1b82b89" targetNamespace="http://schemas.microsoft.com/office/2006/metadata/properties" ma:root="true" ma:fieldsID="94fc341ebe8e4dff27e8adb08ada24e4" ns2:_="" ns3:_="">
    <xsd:import namespace="922b09f2-bf7a-4e85-a201-f46582a61ee9"/>
    <xsd:import namespace="6b73a096-849a-4351-91f3-158ca1b82b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2:TaxCatchAll" minOccurs="0"/>
                <xsd:element ref="ns3:MediaServiceLocation"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b09f2-bf7a-4e85-a201-f46582a61e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2ae0ee7-6958-4a7c-ae90-9d69e3b86560}" ma:internalName="TaxCatchAll" ma:showField="CatchAllData" ma:web="922b09f2-bf7a-4e85-a201-f46582a61ee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73a096-849a-4351-91f3-158ca1b82b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e4f139-5f2f-4806-9b3d-d883ffc38a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22b09f2-bf7a-4e85-a201-f46582a61ee9" xsi:nil="true"/>
    <lcf76f155ced4ddcb4097134ff3c332f xmlns="6b73a096-849a-4351-91f3-158ca1b82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742E25-26F5-4EC3-B087-C326E7597266}">
  <ds:schemaRefs>
    <ds:schemaRef ds:uri="6b73a096-849a-4351-91f3-158ca1b82b89"/>
    <ds:schemaRef ds:uri="922b09f2-bf7a-4e85-a201-f46582a61e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DA3E769-5BE9-428C-82CC-0009E1CFD01F}">
  <ds:schemaRefs>
    <ds:schemaRef ds:uri="http://schemas.microsoft.com/sharepoint/v3/contenttype/forms"/>
  </ds:schemaRefs>
</ds:datastoreItem>
</file>

<file path=customXml/itemProps3.xml><?xml version="1.0" encoding="utf-8"?>
<ds:datastoreItem xmlns:ds="http://schemas.openxmlformats.org/officeDocument/2006/customXml" ds:itemID="{DDE4E9C9-86BC-444B-A66B-DE461652E520}">
  <ds:schemaRefs>
    <ds:schemaRef ds:uri="6b73a096-849a-4351-91f3-158ca1b82b89"/>
    <ds:schemaRef ds:uri="922b09f2-bf7a-4e85-a201-f46582a61e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2195</Words>
  <Application>Microsoft Office PowerPoint</Application>
  <PresentationFormat>Widescreen</PresentationFormat>
  <Paragraphs>293</Paragraphs>
  <Slides>33</Slides>
  <Notes>19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Aptos</vt:lpstr>
      <vt:lpstr>Arial</vt:lpstr>
      <vt:lpstr>Calibri</vt:lpstr>
      <vt:lpstr>Corbel</vt:lpstr>
      <vt:lpstr>Euphemia</vt:lpstr>
      <vt:lpstr>Franklin Gothic Medium</vt:lpstr>
      <vt:lpstr>Georgia</vt:lpstr>
      <vt:lpstr>InterFace Light</vt:lpstr>
      <vt:lpstr>Roboto Condensed</vt:lpstr>
      <vt:lpstr>Times New Roman</vt:lpstr>
      <vt:lpstr>Wingdings</vt:lpstr>
      <vt:lpstr>Depth</vt:lpstr>
      <vt:lpstr> </vt:lpstr>
      <vt:lpstr>PowerPoint Presentation</vt:lpstr>
      <vt:lpstr>PowerPoint Presentation</vt:lpstr>
      <vt:lpstr>What is Open Enrollment?</vt:lpstr>
      <vt:lpstr>                        Dates to Remember…</vt:lpstr>
      <vt:lpstr>What’s changing in October?</vt:lpstr>
      <vt:lpstr>PLAN CHANGES </vt:lpstr>
      <vt:lpstr>  Premium Rate Change Citicare Value Plan  </vt:lpstr>
      <vt:lpstr>  Deductible Change CDHP Plan   </vt:lpstr>
      <vt:lpstr>Premium Rate  CDHP Plan </vt:lpstr>
      <vt:lpstr>HSA City Contribution</vt:lpstr>
      <vt:lpstr>Your hsa working for you</vt:lpstr>
      <vt:lpstr>Medical Plan Highlights</vt:lpstr>
      <vt:lpstr>PowerPoint Presentation</vt:lpstr>
      <vt:lpstr>    MDLIVE  Virtual Visits     </vt:lpstr>
      <vt:lpstr>PowerPoint Presentation</vt:lpstr>
      <vt:lpstr>PowerPoint Presentation</vt:lpstr>
      <vt:lpstr>Employee Wellness Program</vt:lpstr>
      <vt:lpstr>PowerPoint Presentation</vt:lpstr>
      <vt:lpstr>Wellness Program Requirements</vt:lpstr>
      <vt:lpstr>Employee Wellness Platform</vt:lpstr>
      <vt:lpstr>Wellness Programs</vt:lpstr>
      <vt:lpstr>Wellness Programs</vt:lpstr>
      <vt:lpstr>Wellness activities take place in person and virtually! Opportunities are announced regularly via Wellness@cctexas.com and HR Liaisons.  </vt:lpstr>
      <vt:lpstr>                            Blue Points </vt:lpstr>
      <vt:lpstr>Health and Wellness Clinic</vt:lpstr>
      <vt:lpstr>PowerPoint Presentation</vt:lpstr>
      <vt:lpstr>Employee Assistance Program (EAP)  Family Counseling Service</vt:lpstr>
      <vt:lpstr>PowerPoint Presentation</vt:lpstr>
      <vt:lpstr>Meet Alex</vt:lpstr>
      <vt:lpstr>How to Enroll</vt:lpstr>
      <vt:lpstr>How to Enroll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Arriaga</dc:creator>
  <cp:lastModifiedBy>Kathleen Flowers-Madrigal</cp:lastModifiedBy>
  <cp:revision>1</cp:revision>
  <cp:lastPrinted>2024-07-26T14:53:44Z</cp:lastPrinted>
  <dcterms:created xsi:type="dcterms:W3CDTF">2022-07-21T16:11:31Z</dcterms:created>
  <dcterms:modified xsi:type="dcterms:W3CDTF">2024-08-02T15:33:04Z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0x010100D682385410B21F41965636B3DE860A8D</vt:lpwstr>
  </property>
  <property fmtid="{D5CDD505-2E9C-101B-9397-08002B2CF9AE}" pid="3" name="MediaServiceImageTags">
    <vt:lpwstr/>
  </property>
</Properties>
</file>